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42"/>
  </p:notesMasterIdLst>
  <p:handoutMasterIdLst>
    <p:handoutMasterId r:id="rId43"/>
  </p:handoutMasterIdLst>
  <p:sldIdLst>
    <p:sldId id="291" r:id="rId2"/>
    <p:sldId id="292" r:id="rId3"/>
    <p:sldId id="293" r:id="rId4"/>
    <p:sldId id="295" r:id="rId5"/>
    <p:sldId id="296" r:id="rId6"/>
    <p:sldId id="294" r:id="rId7"/>
    <p:sldId id="297" r:id="rId8"/>
    <p:sldId id="298" r:id="rId9"/>
    <p:sldId id="299" r:id="rId10"/>
    <p:sldId id="301" r:id="rId11"/>
    <p:sldId id="327" r:id="rId12"/>
    <p:sldId id="302" r:id="rId13"/>
    <p:sldId id="326" r:id="rId14"/>
    <p:sldId id="303" r:id="rId15"/>
    <p:sldId id="322" r:id="rId16"/>
    <p:sldId id="304" r:id="rId17"/>
    <p:sldId id="323" r:id="rId18"/>
    <p:sldId id="324" r:id="rId19"/>
    <p:sldId id="305" r:id="rId20"/>
    <p:sldId id="309" r:id="rId21"/>
    <p:sldId id="325" r:id="rId22"/>
    <p:sldId id="306" r:id="rId23"/>
    <p:sldId id="307" r:id="rId24"/>
    <p:sldId id="308" r:id="rId25"/>
    <p:sldId id="321" r:id="rId26"/>
    <p:sldId id="311" r:id="rId27"/>
    <p:sldId id="312" r:id="rId28"/>
    <p:sldId id="313" r:id="rId29"/>
    <p:sldId id="314" r:id="rId30"/>
    <p:sldId id="315" r:id="rId31"/>
    <p:sldId id="316" r:id="rId32"/>
    <p:sldId id="310" r:id="rId33"/>
    <p:sldId id="328" r:id="rId34"/>
    <p:sldId id="329" r:id="rId35"/>
    <p:sldId id="317" r:id="rId36"/>
    <p:sldId id="318" r:id="rId37"/>
    <p:sldId id="319" r:id="rId38"/>
    <p:sldId id="320" r:id="rId39"/>
    <p:sldId id="330" r:id="rId40"/>
    <p:sldId id="331" r:id="rId41"/>
  </p:sldIdLst>
  <p:sldSz cx="9144000" cy="6858000" type="screen4x3"/>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t Larmer" initials="BL" lastIdx="1" clrIdx="0">
    <p:extLst>
      <p:ext uri="{19B8F6BF-5375-455C-9EA6-DF929625EA0E}">
        <p15:presenceInfo xmlns:p15="http://schemas.microsoft.com/office/powerpoint/2012/main" userId="S-1-5-21-2044467619-1437626224-1777090905-2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BBB"/>
    <a:srgbClr val="00AA49"/>
    <a:srgbClr val="00AAAD"/>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3107" autoAdjust="0"/>
  </p:normalViewPr>
  <p:slideViewPr>
    <p:cSldViewPr snapToGrid="0" snapToObjects="1">
      <p:cViewPr varScale="1">
        <p:scale>
          <a:sx n="77" d="100"/>
          <a:sy n="77" d="100"/>
        </p:scale>
        <p:origin x="129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656"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1D33A1-6D17-2C4C-B4C2-C83DB37352CC}" type="datetimeFigureOut">
              <a:rPr lang="en-US" smtClean="0">
                <a:latin typeface="Arial" charset="0"/>
              </a:rPr>
              <a:t>5/1/2025</a:t>
            </a:fld>
            <a:endParaRPr lang="en-US" dirty="0">
              <a:latin typeface="Arial"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charset="0"/>
              </a:defRPr>
            </a:lvl1pPr>
          </a:lstStyle>
          <a:p>
            <a:fld id="{5B96CA4F-2197-CC40-B4FC-798A937A9DC6}" type="datetimeFigureOut">
              <a:rPr lang="en-US" smtClean="0"/>
              <a:pPr/>
              <a:t>5/1/2025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presentation will not discuss the merits of the Strong Mayor Powers</a:t>
            </a:r>
            <a:endParaRPr lang="en-CA"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2257948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p:cNvPicPr>
            <a:picLocks noChangeAspect="1"/>
          </p:cNvPicPr>
          <p:nvPr userDrawn="1"/>
        </p:nvPicPr>
        <p:blipFill>
          <a:blip r:embed="rId3"/>
          <a:stretch>
            <a:fillRect/>
          </a:stretch>
        </p:blipFill>
        <p:spPr>
          <a:xfrm>
            <a:off x="429024" y="5779123"/>
            <a:ext cx="3672920" cy="645712"/>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270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a:stretch>
            <a:fillRect/>
          </a:stretch>
        </p:blipFill>
        <p:spPr>
          <a:xfrm>
            <a:off x="203663" y="112612"/>
            <a:ext cx="3218779" cy="565872"/>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rgbClr val="828383"/>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1"/>
          <a:stretch>
            <a:fillRect/>
          </a:stretch>
        </p:blipFill>
        <p:spPr>
          <a:xfrm>
            <a:off x="-2237" y="0"/>
            <a:ext cx="9125710"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latin typeface="Arial" charset="0"/>
                <a:ea typeface="Arial" charset="0"/>
                <a:cs typeface="Arial" charset="0"/>
              </a:rPr>
              <a:pPr/>
              <a:t>‹#›</a:t>
            </a:fld>
            <a:endParaRPr lang="en-US" sz="1200" b="1" dirty="0">
              <a:latin typeface="Arial" charset="0"/>
              <a:ea typeface="Arial" charset="0"/>
              <a:cs typeface="Arial" charset="0"/>
            </a:endParaRPr>
          </a:p>
        </p:txBody>
      </p:sp>
      <p:pic>
        <p:nvPicPr>
          <p:cNvPr id="10" name="Picture 9"/>
          <p:cNvPicPr>
            <a:picLocks noChangeAspect="1"/>
          </p:cNvPicPr>
          <p:nvPr userDrawn="1"/>
        </p:nvPicPr>
        <p:blipFill>
          <a:blip r:embed="rId12"/>
          <a:stretch>
            <a:fillRect/>
          </a:stretch>
        </p:blipFill>
        <p:spPr>
          <a:xfrm>
            <a:off x="201479" y="122238"/>
            <a:ext cx="3218779" cy="565872"/>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cobourg.ca/en/our-government/strong-mayor-powers.aspx"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ontario.ca/laws/regulation/r22530"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ontario.ca/laws/regulation/r22580"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1321" y="3253326"/>
            <a:ext cx="5594529" cy="2007642"/>
          </a:xfrm>
        </p:spPr>
        <p:txBody>
          <a:bodyPr>
            <a:normAutofit fontScale="92500" lnSpcReduction="10000"/>
          </a:bodyPr>
          <a:lstStyle/>
          <a:p>
            <a:r>
              <a:rPr lang="en-US" b="1" dirty="0"/>
              <a:t>Part VI.1 of the Municipal Act, 2001</a:t>
            </a:r>
          </a:p>
          <a:p>
            <a:endParaRPr lang="en-US" b="1" dirty="0"/>
          </a:p>
          <a:p>
            <a:r>
              <a:rPr lang="en-US" dirty="0"/>
              <a:t>Brent Larmer</a:t>
            </a:r>
          </a:p>
          <a:p>
            <a:r>
              <a:rPr lang="en-US" dirty="0"/>
              <a:t>Director, Legislative Services/ Town Clerk</a:t>
            </a:r>
          </a:p>
          <a:p>
            <a:r>
              <a:rPr lang="en-US" dirty="0"/>
              <a:t>Presentation to Council</a:t>
            </a:r>
          </a:p>
          <a:p>
            <a:r>
              <a:rPr lang="en-US" dirty="0"/>
              <a:t>April 30</a:t>
            </a:r>
            <a:r>
              <a:rPr lang="en-US" baseline="30000" dirty="0"/>
              <a:t>th</a:t>
            </a:r>
            <a:r>
              <a:rPr lang="en-US" dirty="0"/>
              <a:t> 2025</a:t>
            </a:r>
          </a:p>
        </p:txBody>
      </p:sp>
      <p:sp>
        <p:nvSpPr>
          <p:cNvPr id="3" name="Title 2"/>
          <p:cNvSpPr>
            <a:spLocks noGrp="1"/>
          </p:cNvSpPr>
          <p:nvPr>
            <p:ph type="ctrTitle"/>
          </p:nvPr>
        </p:nvSpPr>
        <p:spPr>
          <a:xfrm>
            <a:off x="311321" y="1427717"/>
            <a:ext cx="7116522" cy="2386584"/>
          </a:xfrm>
        </p:spPr>
        <p:txBody>
          <a:bodyPr>
            <a:normAutofit/>
          </a:bodyPr>
          <a:lstStyle/>
          <a:p>
            <a:r>
              <a:rPr lang="en-US" sz="3200" dirty="0"/>
              <a:t>Strong Mayor Powers</a:t>
            </a:r>
            <a:br>
              <a:rPr lang="en-US" dirty="0"/>
            </a:br>
            <a:br>
              <a:rPr lang="en-US" dirty="0"/>
            </a:br>
            <a:endParaRPr lang="en-US" dirty="0"/>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68F4-80B0-384C-AEEF-B17AC84850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80A08C-0FF2-6C8E-6968-4AE835854F1F}"/>
              </a:ext>
            </a:extLst>
          </p:cNvPr>
          <p:cNvSpPr>
            <a:spLocks noGrp="1"/>
          </p:cNvSpPr>
          <p:nvPr>
            <p:ph type="body" idx="1"/>
          </p:nvPr>
        </p:nvSpPr>
        <p:spPr>
          <a:xfrm>
            <a:off x="73808" y="1552775"/>
            <a:ext cx="6472464" cy="4978955"/>
          </a:xfrm>
        </p:spPr>
        <p:txBody>
          <a:bodyPr/>
          <a:lstStyle/>
          <a:p>
            <a:pPr>
              <a:lnSpc>
                <a:spcPct val="100000"/>
              </a:lnSpc>
            </a:pPr>
            <a:r>
              <a:rPr lang="en-US" sz="1400" b="1" u="sng" dirty="0">
                <a:solidFill>
                  <a:srgbClr val="000000"/>
                </a:solidFill>
              </a:rPr>
              <a:t>Directions to Employees</a:t>
            </a:r>
          </a:p>
          <a:p>
            <a:pPr marL="285750" indent="-285750">
              <a:buFont typeface="Arial" panose="020B0604020202020204" pitchFamily="34" charset="0"/>
              <a:buChar char="•"/>
            </a:pPr>
            <a:r>
              <a:rPr lang="en-CA" sz="1400" b="1" dirty="0">
                <a:solidFill>
                  <a:srgbClr val="000000"/>
                </a:solidFill>
              </a:rPr>
              <a:t>Under this Part, Mayor may, </a:t>
            </a:r>
            <a:r>
              <a:rPr lang="en-CA" sz="1400" b="1" u="sng" dirty="0">
                <a:solidFill>
                  <a:srgbClr val="000000"/>
                </a:solidFill>
              </a:rPr>
              <a:t>in writing, </a:t>
            </a:r>
            <a:r>
              <a:rPr lang="en-CA" sz="1400" b="1" dirty="0">
                <a:solidFill>
                  <a:srgbClr val="000000"/>
                </a:solidFill>
              </a:rPr>
              <a:t>exercise powers of the municipality </a:t>
            </a:r>
            <a:r>
              <a:rPr lang="en-CA" sz="1400" b="1" u="sng" dirty="0">
                <a:solidFill>
                  <a:srgbClr val="000000"/>
                </a:solidFill>
              </a:rPr>
              <a:t>to direct employees to:</a:t>
            </a:r>
          </a:p>
          <a:p>
            <a:pPr marL="628642" lvl="1" indent="-285750">
              <a:buFont typeface="Wingdings" panose="05000000000000000000" pitchFamily="2" charset="2"/>
              <a:buChar char="§"/>
            </a:pPr>
            <a:r>
              <a:rPr lang="en-CA" sz="1400" dirty="0">
                <a:solidFill>
                  <a:srgbClr val="000000"/>
                </a:solidFill>
              </a:rPr>
              <a:t>Undertake </a:t>
            </a:r>
            <a:r>
              <a:rPr lang="en-CA" sz="1400" b="1" u="sng" dirty="0">
                <a:solidFill>
                  <a:srgbClr val="000000"/>
                </a:solidFill>
              </a:rPr>
              <a:t>research and provide advice </a:t>
            </a:r>
            <a:r>
              <a:rPr lang="en-CA" sz="1400" dirty="0">
                <a:solidFill>
                  <a:srgbClr val="000000"/>
                </a:solidFill>
              </a:rPr>
              <a:t>to the Mayor and municipality on polices and programs of the municipality or of the Mayor as they relate to the powers and duties under this Part. </a:t>
            </a:r>
          </a:p>
          <a:p>
            <a:pPr marL="628642" lvl="1" indent="-285750">
              <a:buFont typeface="Wingdings" panose="05000000000000000000" pitchFamily="2" charset="2"/>
              <a:buChar char="§"/>
            </a:pPr>
            <a:r>
              <a:rPr lang="en-CA" sz="1400" dirty="0">
                <a:solidFill>
                  <a:srgbClr val="000000"/>
                </a:solidFill>
              </a:rPr>
              <a:t>Carry out duties related to the exercise of power or performance of the duty, including implementing a decision made by the Mayor under this part. </a:t>
            </a:r>
          </a:p>
          <a:p>
            <a:r>
              <a:rPr lang="en-US" sz="1400" b="1" u="sng" dirty="0">
                <a:solidFill>
                  <a:srgbClr val="000000"/>
                </a:solidFill>
              </a:rPr>
              <a:t>Powers Exercised in Writing</a:t>
            </a:r>
          </a:p>
          <a:p>
            <a:pPr marL="285750" indent="-285750">
              <a:buFont typeface="Arial" panose="020B0604020202020204" pitchFamily="34" charset="0"/>
              <a:buChar char="•"/>
            </a:pPr>
            <a:r>
              <a:rPr lang="en-US" sz="1400" b="1" dirty="0">
                <a:solidFill>
                  <a:srgbClr val="000000"/>
                </a:solidFill>
              </a:rPr>
              <a:t>Mayor powers exercised or preformed under this part shall be done in writing and in accordance with regulations, if any</a:t>
            </a:r>
          </a:p>
          <a:p>
            <a:pPr marL="285750" indent="-285750">
              <a:buFont typeface="Arial" panose="020B0604020202020204" pitchFamily="34" charset="0"/>
              <a:buChar char="•"/>
            </a:pPr>
            <a:r>
              <a:rPr lang="en-US" sz="1400" b="1" dirty="0">
                <a:solidFill>
                  <a:srgbClr val="000000"/>
                </a:solidFill>
              </a:rPr>
              <a:t> Mayor shall in accordance with regulations, make any prescribed information and documents available to the public and to any prescribed person</a:t>
            </a:r>
          </a:p>
          <a:p>
            <a:pPr marL="628642" lvl="1" indent="-285750">
              <a:buFont typeface="Wingdings" panose="05000000000000000000" pitchFamily="2" charset="2"/>
              <a:buChar char="§"/>
            </a:pPr>
            <a:r>
              <a:rPr lang="en-US" sz="1400" dirty="0">
                <a:solidFill>
                  <a:srgbClr val="000000"/>
                </a:solidFill>
              </a:rPr>
              <a:t>When directing Staff, Mayor shall, by next business day, provide written record of direction to the clerk;</a:t>
            </a:r>
          </a:p>
          <a:p>
            <a:pPr marL="628642" lvl="1" indent="-285750">
              <a:buFont typeface="Wingdings" panose="05000000000000000000" pitchFamily="2" charset="2"/>
              <a:buChar char="§"/>
            </a:pPr>
            <a:r>
              <a:rPr lang="en-US" sz="1400" dirty="0">
                <a:solidFill>
                  <a:srgbClr val="000000"/>
                </a:solidFill>
              </a:rPr>
              <a:t>When exercising power or preforming duty under this part, Mayor shall, by next business day, provide written record to each Member of Council and the Clerk and made available the written record to the public </a:t>
            </a:r>
          </a:p>
          <a:p>
            <a:pPr marL="285750" indent="-285750">
              <a:buFont typeface="Wingdings" panose="05000000000000000000" pitchFamily="2" charset="2"/>
              <a:buChar char="§"/>
            </a:pPr>
            <a:endParaRPr lang="en-US" sz="1400" dirty="0">
              <a:solidFill>
                <a:srgbClr val="000000"/>
              </a:solidFill>
            </a:endParaRPr>
          </a:p>
          <a:p>
            <a:endParaRPr lang="en-CA" dirty="0">
              <a:solidFill>
                <a:srgbClr val="000000"/>
              </a:solidFill>
            </a:endParaRPr>
          </a:p>
          <a:p>
            <a:pPr marL="285750" indent="-285750">
              <a:buFont typeface="Arial" panose="020B0604020202020204" pitchFamily="34" charset="0"/>
              <a:buChar char="•"/>
            </a:pPr>
            <a:endParaRPr lang="en-CA" dirty="0"/>
          </a:p>
        </p:txBody>
      </p:sp>
      <p:sp>
        <p:nvSpPr>
          <p:cNvPr id="3" name="Title 2">
            <a:extLst>
              <a:ext uri="{FF2B5EF4-FFF2-40B4-BE49-F238E27FC236}">
                <a16:creationId xmlns:a16="http://schemas.microsoft.com/office/drawing/2014/main" id="{F4A9CA95-FD14-23CE-FEF3-F5E5CEEA163D}"/>
              </a:ext>
            </a:extLst>
          </p:cNvPr>
          <p:cNvSpPr>
            <a:spLocks noGrp="1"/>
          </p:cNvSpPr>
          <p:nvPr>
            <p:ph type="title"/>
          </p:nvPr>
        </p:nvSpPr>
        <p:spPr>
          <a:xfrm>
            <a:off x="136154" y="746637"/>
            <a:ext cx="9007845" cy="716084"/>
          </a:xfrm>
        </p:spPr>
        <p:txBody>
          <a:bodyPr>
            <a:normAutofit fontScale="90000"/>
          </a:bodyPr>
          <a:lstStyle/>
          <a:p>
            <a:r>
              <a:rPr lang="en-US" dirty="0"/>
              <a:t>Direction to Municipal Employees/ Powers Exercised in Writing</a:t>
            </a:r>
            <a:endParaRPr lang="en-CA" dirty="0"/>
          </a:p>
        </p:txBody>
      </p:sp>
    </p:spTree>
    <p:extLst>
      <p:ext uri="{BB962C8B-B14F-4D97-AF65-F5344CB8AC3E}">
        <p14:creationId xmlns:p14="http://schemas.microsoft.com/office/powerpoint/2010/main" val="35660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81997-73C9-0408-B141-AF1F75FDD19A}"/>
              </a:ext>
            </a:extLst>
          </p:cNvPr>
          <p:cNvPicPr>
            <a:picLocks noChangeAspect="1"/>
          </p:cNvPicPr>
          <p:nvPr/>
        </p:nvPicPr>
        <p:blipFill>
          <a:blip r:embed="rId2"/>
          <a:stretch>
            <a:fillRect/>
          </a:stretch>
        </p:blipFill>
        <p:spPr>
          <a:xfrm>
            <a:off x="253369" y="910805"/>
            <a:ext cx="5222290" cy="2952687"/>
          </a:xfrm>
          <a:prstGeom prst="rect">
            <a:avLst/>
          </a:prstGeom>
        </p:spPr>
      </p:pic>
      <p:pic>
        <p:nvPicPr>
          <p:cNvPr id="7" name="Picture 6">
            <a:extLst>
              <a:ext uri="{FF2B5EF4-FFF2-40B4-BE49-F238E27FC236}">
                <a16:creationId xmlns:a16="http://schemas.microsoft.com/office/drawing/2014/main" id="{EB2844D0-01B3-C657-01E9-387A3B09491C}"/>
              </a:ext>
            </a:extLst>
          </p:cNvPr>
          <p:cNvPicPr>
            <a:picLocks noChangeAspect="1"/>
          </p:cNvPicPr>
          <p:nvPr/>
        </p:nvPicPr>
        <p:blipFill>
          <a:blip r:embed="rId3"/>
          <a:stretch>
            <a:fillRect/>
          </a:stretch>
        </p:blipFill>
        <p:spPr>
          <a:xfrm>
            <a:off x="253369" y="3974975"/>
            <a:ext cx="5222290" cy="2883025"/>
          </a:xfrm>
          <a:prstGeom prst="rect">
            <a:avLst/>
          </a:prstGeom>
        </p:spPr>
      </p:pic>
    </p:spTree>
    <p:extLst>
      <p:ext uri="{BB962C8B-B14F-4D97-AF65-F5344CB8AC3E}">
        <p14:creationId xmlns:p14="http://schemas.microsoft.com/office/powerpoint/2010/main" val="181826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F69F5-36F3-C131-DF2B-BD000533D27F}"/>
              </a:ext>
            </a:extLst>
          </p:cNvPr>
          <p:cNvSpPr>
            <a:spLocks noGrp="1"/>
          </p:cNvSpPr>
          <p:nvPr>
            <p:ph type="body" idx="1"/>
          </p:nvPr>
        </p:nvSpPr>
        <p:spPr>
          <a:xfrm>
            <a:off x="302410" y="1808264"/>
            <a:ext cx="5800518" cy="4398572"/>
          </a:xfrm>
        </p:spPr>
        <p:txBody>
          <a:bodyPr/>
          <a:lstStyle/>
          <a:p>
            <a:pPr>
              <a:lnSpc>
                <a:spcPct val="100000"/>
              </a:lnSpc>
            </a:pPr>
            <a:r>
              <a:rPr lang="en-US" sz="2400" dirty="0">
                <a:solidFill>
                  <a:srgbClr val="000000"/>
                </a:solidFill>
              </a:rPr>
              <a:t>The Powers of the municipality, under section 229 re. CAO, are assigned to the Mayor:</a:t>
            </a:r>
          </a:p>
          <a:p>
            <a:pPr>
              <a:lnSpc>
                <a:spcPct val="100000"/>
              </a:lnSpc>
            </a:pPr>
            <a:endParaRPr lang="en-US" sz="1050" dirty="0">
              <a:solidFill>
                <a:srgbClr val="000000"/>
              </a:solidFill>
            </a:endParaRPr>
          </a:p>
          <a:p>
            <a:pPr algn="l">
              <a:buNone/>
            </a:pPr>
            <a:r>
              <a:rPr lang="en-US" sz="1600" b="1" i="0" dirty="0">
                <a:solidFill>
                  <a:srgbClr val="222222"/>
                </a:solidFill>
                <a:effectLst/>
                <a:latin typeface="Open Sans" panose="020B0606030504020204" pitchFamily="34" charset="0"/>
              </a:rPr>
              <a:t>Chief administrative officer</a:t>
            </a:r>
          </a:p>
          <a:p>
            <a:pPr algn="just">
              <a:spcBef>
                <a:spcPts val="500"/>
              </a:spcBef>
              <a:buNone/>
            </a:pPr>
            <a:r>
              <a:rPr lang="en-US" sz="1600" b="1" i="0" dirty="0">
                <a:solidFill>
                  <a:srgbClr val="1A1A1A"/>
                </a:solidFill>
                <a:effectLst/>
                <a:latin typeface="Open Sans" panose="020B0606030504020204" pitchFamily="34" charset="0"/>
              </a:rPr>
              <a:t>229 </a:t>
            </a:r>
            <a:r>
              <a:rPr lang="en-US" sz="1600" b="0" i="0" dirty="0">
                <a:solidFill>
                  <a:srgbClr val="1A1A1A"/>
                </a:solidFill>
                <a:effectLst/>
                <a:latin typeface="Open Sans" panose="020B0606030504020204" pitchFamily="34" charset="0"/>
              </a:rPr>
              <a:t>A municipality may appoint a chief administrative officer who shall be responsible for,</a:t>
            </a:r>
          </a:p>
          <a:p>
            <a:pPr marL="341630" algn="just">
              <a:spcBef>
                <a:spcPts val="555"/>
              </a:spcBef>
              <a:buNone/>
            </a:pPr>
            <a:r>
              <a:rPr lang="en-US" sz="1600" b="0" i="0" dirty="0">
                <a:solidFill>
                  <a:srgbClr val="1A1A1A"/>
                </a:solidFill>
                <a:effectLst/>
                <a:latin typeface="Open Sans" panose="020B0606030504020204" pitchFamily="34" charset="0"/>
              </a:rPr>
              <a:t>(a) exercising general control and management of the affairs of the municipality for the purpose of ensuring the efficient and effective operation of the municipality; and</a:t>
            </a:r>
          </a:p>
          <a:p>
            <a:pPr marL="341630" algn="just">
              <a:spcBef>
                <a:spcPts val="555"/>
              </a:spcBef>
            </a:pPr>
            <a:r>
              <a:rPr lang="en-US" sz="1600" b="0" i="0" dirty="0">
                <a:solidFill>
                  <a:srgbClr val="1A1A1A"/>
                </a:solidFill>
                <a:effectLst/>
                <a:latin typeface="Open Sans" panose="020B0606030504020204" pitchFamily="34" charset="0"/>
              </a:rPr>
              <a:t>(b) performing such other duties as are assigned by the municipality. </a:t>
            </a:r>
          </a:p>
          <a:p>
            <a:pPr>
              <a:lnSpc>
                <a:spcPct val="100000"/>
              </a:lnSpc>
            </a:pPr>
            <a:endParaRPr lang="en-US" dirty="0"/>
          </a:p>
          <a:p>
            <a:endParaRPr lang="en-US" sz="2400" dirty="0">
              <a:solidFill>
                <a:srgbClr val="000000"/>
              </a:solidFill>
            </a:endParaRPr>
          </a:p>
          <a:p>
            <a:endParaRPr lang="en-US" sz="2400" dirty="0">
              <a:solidFill>
                <a:srgbClr val="000000"/>
              </a:solidFill>
            </a:endParaRPr>
          </a:p>
          <a:p>
            <a:endParaRPr lang="en-US" dirty="0"/>
          </a:p>
          <a:p>
            <a:endParaRPr lang="en-CA" dirty="0"/>
          </a:p>
        </p:txBody>
      </p:sp>
      <p:sp>
        <p:nvSpPr>
          <p:cNvPr id="3" name="Title 2">
            <a:extLst>
              <a:ext uri="{FF2B5EF4-FFF2-40B4-BE49-F238E27FC236}">
                <a16:creationId xmlns:a16="http://schemas.microsoft.com/office/drawing/2014/main" id="{C54BB6BF-2B8F-C5B4-F906-F51528577A20}"/>
              </a:ext>
            </a:extLst>
          </p:cNvPr>
          <p:cNvSpPr>
            <a:spLocks noGrp="1"/>
          </p:cNvSpPr>
          <p:nvPr>
            <p:ph type="title"/>
          </p:nvPr>
        </p:nvSpPr>
        <p:spPr>
          <a:xfrm>
            <a:off x="475592" y="808182"/>
            <a:ext cx="7886700" cy="716084"/>
          </a:xfrm>
        </p:spPr>
        <p:txBody>
          <a:bodyPr/>
          <a:lstStyle/>
          <a:p>
            <a:r>
              <a:rPr lang="en-US" dirty="0"/>
              <a:t>Powers of CAO</a:t>
            </a:r>
            <a:endParaRPr lang="en-CA" dirty="0"/>
          </a:p>
        </p:txBody>
      </p:sp>
    </p:spTree>
    <p:extLst>
      <p:ext uri="{BB962C8B-B14F-4D97-AF65-F5344CB8AC3E}">
        <p14:creationId xmlns:p14="http://schemas.microsoft.com/office/powerpoint/2010/main" val="32970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42FC1-ECBF-6534-DDEE-54B7866D734D}"/>
              </a:ext>
            </a:extLst>
          </p:cNvPr>
          <p:cNvPicPr>
            <a:picLocks noChangeAspect="1"/>
          </p:cNvPicPr>
          <p:nvPr/>
        </p:nvPicPr>
        <p:blipFill>
          <a:blip r:embed="rId2"/>
          <a:stretch>
            <a:fillRect/>
          </a:stretch>
        </p:blipFill>
        <p:spPr>
          <a:xfrm>
            <a:off x="477173" y="878556"/>
            <a:ext cx="5071566" cy="2862171"/>
          </a:xfrm>
          <a:prstGeom prst="rect">
            <a:avLst/>
          </a:prstGeom>
        </p:spPr>
      </p:pic>
      <p:pic>
        <p:nvPicPr>
          <p:cNvPr id="7" name="Picture 6">
            <a:extLst>
              <a:ext uri="{FF2B5EF4-FFF2-40B4-BE49-F238E27FC236}">
                <a16:creationId xmlns:a16="http://schemas.microsoft.com/office/drawing/2014/main" id="{CD6E42DD-22E1-93EF-674D-CCD7135AE818}"/>
              </a:ext>
            </a:extLst>
          </p:cNvPr>
          <p:cNvPicPr>
            <a:picLocks noChangeAspect="1"/>
          </p:cNvPicPr>
          <p:nvPr/>
        </p:nvPicPr>
        <p:blipFill>
          <a:blip r:embed="rId3"/>
          <a:stretch>
            <a:fillRect/>
          </a:stretch>
        </p:blipFill>
        <p:spPr>
          <a:xfrm>
            <a:off x="477174" y="3887239"/>
            <a:ext cx="5071565" cy="2899060"/>
          </a:xfrm>
          <a:prstGeom prst="rect">
            <a:avLst/>
          </a:prstGeom>
        </p:spPr>
      </p:pic>
    </p:spTree>
    <p:extLst>
      <p:ext uri="{BB962C8B-B14F-4D97-AF65-F5344CB8AC3E}">
        <p14:creationId xmlns:p14="http://schemas.microsoft.com/office/powerpoint/2010/main" val="149564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8A4276-D2D1-722C-C721-34D6EE832452}"/>
              </a:ext>
            </a:extLst>
          </p:cNvPr>
          <p:cNvSpPr>
            <a:spLocks noGrp="1"/>
          </p:cNvSpPr>
          <p:nvPr>
            <p:ph type="body" idx="1"/>
          </p:nvPr>
        </p:nvSpPr>
        <p:spPr>
          <a:xfrm>
            <a:off x="136156" y="1615364"/>
            <a:ext cx="6174590" cy="4737210"/>
          </a:xfrm>
        </p:spPr>
        <p:txBody>
          <a:bodyPr/>
          <a:lstStyle/>
          <a:p>
            <a:pPr marL="285750" indent="-285750">
              <a:lnSpc>
                <a:spcPct val="100000"/>
              </a:lnSpc>
              <a:buFont typeface="Arial" panose="020B0604020202020204" pitchFamily="34" charset="0"/>
              <a:buChar char="•"/>
            </a:pPr>
            <a:r>
              <a:rPr lang="en-US" sz="1600" b="1" dirty="0">
                <a:solidFill>
                  <a:srgbClr val="000000"/>
                </a:solidFill>
              </a:rPr>
              <a:t>Powers of the Municipality re. </a:t>
            </a:r>
            <a:r>
              <a:rPr lang="en-US" sz="1600" b="1" u="sng" dirty="0">
                <a:solidFill>
                  <a:srgbClr val="000000"/>
                </a:solidFill>
              </a:rPr>
              <a:t>determining organizational structure </a:t>
            </a:r>
            <a:r>
              <a:rPr lang="en-US" sz="1600" b="1" dirty="0">
                <a:solidFill>
                  <a:srgbClr val="000000"/>
                </a:solidFill>
              </a:rPr>
              <a:t>of the municipality are assigned to the Mayor</a:t>
            </a:r>
          </a:p>
          <a:p>
            <a:pPr marL="285750" indent="-285750">
              <a:lnSpc>
                <a:spcPct val="100000"/>
              </a:lnSpc>
              <a:buFont typeface="Arial" panose="020B0604020202020204" pitchFamily="34" charset="0"/>
              <a:buChar char="•"/>
            </a:pPr>
            <a:r>
              <a:rPr lang="en-US" sz="1600" b="1" dirty="0">
                <a:solidFill>
                  <a:srgbClr val="000000"/>
                </a:solidFill>
              </a:rPr>
              <a:t>Subject to the regulations, </a:t>
            </a:r>
            <a:r>
              <a:rPr lang="en-US" sz="1600" b="1" u="sng" dirty="0">
                <a:solidFill>
                  <a:srgbClr val="000000"/>
                </a:solidFill>
              </a:rPr>
              <a:t>includes powers to hire, dismiss </a:t>
            </a:r>
            <a:r>
              <a:rPr lang="en-US" sz="1600" b="1" dirty="0">
                <a:solidFill>
                  <a:srgbClr val="000000"/>
                </a:solidFill>
              </a:rPr>
              <a:t>or exercise any other prescribed employment powers for a head of a division or head of any part of the organization structure.</a:t>
            </a:r>
          </a:p>
          <a:p>
            <a:pPr marL="285750" indent="-285750">
              <a:lnSpc>
                <a:spcPct val="100000"/>
              </a:lnSpc>
              <a:buFont typeface="Arial" panose="020B0604020202020204" pitchFamily="34" charset="0"/>
              <a:buChar char="•"/>
            </a:pPr>
            <a:r>
              <a:rPr lang="en-US" sz="1600" b="1" dirty="0">
                <a:solidFill>
                  <a:srgbClr val="000000"/>
                </a:solidFill>
              </a:rPr>
              <a:t>Powers do not apply to:</a:t>
            </a:r>
          </a:p>
          <a:p>
            <a:pPr marL="628642" lvl="1" indent="-285750">
              <a:lnSpc>
                <a:spcPct val="100000"/>
              </a:lnSpc>
              <a:buFont typeface="Courier New" panose="02070309020205020404" pitchFamily="49" charset="0"/>
              <a:buChar char="o"/>
            </a:pPr>
            <a:r>
              <a:rPr lang="en-US" sz="1400" dirty="0">
                <a:solidFill>
                  <a:srgbClr val="000000"/>
                </a:solidFill>
              </a:rPr>
              <a:t>Clerk/Deputy Clerk, Treasurer/Deputy Treasurer </a:t>
            </a:r>
          </a:p>
          <a:p>
            <a:pPr marL="628642" lvl="1" indent="-285750">
              <a:lnSpc>
                <a:spcPct val="100000"/>
              </a:lnSpc>
              <a:buFont typeface="Courier New" panose="02070309020205020404" pitchFamily="49" charset="0"/>
              <a:buChar char="o"/>
            </a:pPr>
            <a:r>
              <a:rPr lang="en-US" sz="1400" dirty="0">
                <a:solidFill>
                  <a:srgbClr val="000000"/>
                </a:solidFill>
              </a:rPr>
              <a:t>Integrity Commissioner, Ombudsman, Auditor General, Lobbyist Registrar</a:t>
            </a:r>
          </a:p>
          <a:p>
            <a:pPr marL="628642" lvl="1" indent="-285750">
              <a:lnSpc>
                <a:spcPct val="100000"/>
              </a:lnSpc>
              <a:buFont typeface="Courier New" panose="02070309020205020404" pitchFamily="49" charset="0"/>
              <a:buChar char="o"/>
            </a:pPr>
            <a:r>
              <a:rPr lang="en-US" sz="1400" dirty="0">
                <a:solidFill>
                  <a:srgbClr val="000000"/>
                </a:solidFill>
              </a:rPr>
              <a:t>Chief Building Official, Police Chief, Fire Chief, other officers or heads of divisions required to be appointed under legislation</a:t>
            </a:r>
          </a:p>
          <a:p>
            <a:pPr marL="628642" lvl="1" indent="-285750">
              <a:lnSpc>
                <a:spcPct val="100000"/>
              </a:lnSpc>
              <a:buFont typeface="Courier New" panose="02070309020205020404" pitchFamily="49" charset="0"/>
              <a:buChar char="o"/>
            </a:pPr>
            <a:r>
              <a:rPr lang="en-US" sz="1400" dirty="0">
                <a:solidFill>
                  <a:srgbClr val="000000"/>
                </a:solidFill>
              </a:rPr>
              <a:t>Other prescribed persons (none prescribed to date)</a:t>
            </a:r>
          </a:p>
          <a:p>
            <a:pPr marL="285750" indent="-285750">
              <a:lnSpc>
                <a:spcPct val="100000"/>
              </a:lnSpc>
              <a:buFont typeface="Arial" panose="020B0604020202020204" pitchFamily="34" charset="0"/>
              <a:buChar char="•"/>
            </a:pPr>
            <a:r>
              <a:rPr lang="en-US" sz="1600" b="1" dirty="0">
                <a:solidFill>
                  <a:srgbClr val="000000"/>
                </a:solidFill>
              </a:rPr>
              <a:t>Any organizational structure in place in the municipality before designated under this part shall continue until changed by the Mayor</a:t>
            </a:r>
          </a:p>
          <a:p>
            <a:pPr marL="628642" lvl="1" indent="-285750">
              <a:lnSpc>
                <a:spcPct val="100000"/>
              </a:lnSpc>
              <a:buFont typeface="Courier New" panose="02070309020205020404" pitchFamily="49" charset="0"/>
              <a:buChar char="o"/>
            </a:pPr>
            <a:r>
              <a:rPr lang="en-US" sz="1400" dirty="0">
                <a:solidFill>
                  <a:srgbClr val="000000"/>
                </a:solidFill>
              </a:rPr>
              <a:t>Any head of any division or any other part of organizational structure in place before May 1, 2025</a:t>
            </a:r>
          </a:p>
          <a:p>
            <a:pPr marL="628642" lvl="1" indent="-285750">
              <a:lnSpc>
                <a:spcPct val="100000"/>
              </a:lnSpc>
              <a:buFont typeface="Courier New" panose="02070309020205020404" pitchFamily="49" charset="0"/>
              <a:buChar char="o"/>
            </a:pPr>
            <a:r>
              <a:rPr lang="en-US" sz="1400" dirty="0">
                <a:solidFill>
                  <a:srgbClr val="000000"/>
                </a:solidFill>
              </a:rPr>
              <a:t>Does not matter how long the person is employed, </a:t>
            </a:r>
          </a:p>
          <a:p>
            <a:pPr marL="285750" indent="-285750">
              <a:lnSpc>
                <a:spcPct val="100000"/>
              </a:lnSpc>
              <a:buFont typeface="Arial" panose="020B0604020202020204" pitchFamily="34" charset="0"/>
              <a:buChar char="•"/>
            </a:pPr>
            <a:endParaRPr lang="en-CA" dirty="0">
              <a:solidFill>
                <a:srgbClr val="000000"/>
              </a:solidFill>
            </a:endParaRPr>
          </a:p>
        </p:txBody>
      </p:sp>
      <p:sp>
        <p:nvSpPr>
          <p:cNvPr id="3" name="Title 2">
            <a:extLst>
              <a:ext uri="{FF2B5EF4-FFF2-40B4-BE49-F238E27FC236}">
                <a16:creationId xmlns:a16="http://schemas.microsoft.com/office/drawing/2014/main" id="{D2DC87A4-E375-DEA4-E9B0-3379B2962A93}"/>
              </a:ext>
            </a:extLst>
          </p:cNvPr>
          <p:cNvSpPr>
            <a:spLocks noGrp="1"/>
          </p:cNvSpPr>
          <p:nvPr>
            <p:ph type="title"/>
          </p:nvPr>
        </p:nvSpPr>
        <p:spPr>
          <a:xfrm>
            <a:off x="295483" y="898236"/>
            <a:ext cx="7886700" cy="716084"/>
          </a:xfrm>
        </p:spPr>
        <p:txBody>
          <a:bodyPr>
            <a:normAutofit fontScale="90000"/>
          </a:bodyPr>
          <a:lstStyle/>
          <a:p>
            <a:br>
              <a:rPr lang="en-US" dirty="0"/>
            </a:br>
            <a:r>
              <a:rPr lang="en-US" dirty="0"/>
              <a:t>Powers re. Organizational Structure and Employment Matters</a:t>
            </a:r>
            <a:endParaRPr lang="en-CA" dirty="0"/>
          </a:p>
        </p:txBody>
      </p:sp>
    </p:spTree>
    <p:extLst>
      <p:ext uri="{BB962C8B-B14F-4D97-AF65-F5344CB8AC3E}">
        <p14:creationId xmlns:p14="http://schemas.microsoft.com/office/powerpoint/2010/main" val="387682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95005-62F1-0868-F8EA-514372CB9F0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1D92C11-1C5F-A621-E4B5-13372FAD409D}"/>
              </a:ext>
            </a:extLst>
          </p:cNvPr>
          <p:cNvPicPr>
            <a:picLocks noChangeAspect="1"/>
          </p:cNvPicPr>
          <p:nvPr/>
        </p:nvPicPr>
        <p:blipFill>
          <a:blip r:embed="rId2"/>
          <a:stretch>
            <a:fillRect/>
          </a:stretch>
        </p:blipFill>
        <p:spPr>
          <a:xfrm>
            <a:off x="458720" y="948937"/>
            <a:ext cx="5191653" cy="2881584"/>
          </a:xfrm>
          <a:prstGeom prst="rect">
            <a:avLst/>
          </a:prstGeom>
        </p:spPr>
      </p:pic>
      <p:pic>
        <p:nvPicPr>
          <p:cNvPr id="11" name="Picture 10">
            <a:extLst>
              <a:ext uri="{FF2B5EF4-FFF2-40B4-BE49-F238E27FC236}">
                <a16:creationId xmlns:a16="http://schemas.microsoft.com/office/drawing/2014/main" id="{FF3F873F-3DD6-45A4-C4D8-619EA96E6189}"/>
              </a:ext>
            </a:extLst>
          </p:cNvPr>
          <p:cNvPicPr>
            <a:picLocks noChangeAspect="1"/>
          </p:cNvPicPr>
          <p:nvPr/>
        </p:nvPicPr>
        <p:blipFill>
          <a:blip r:embed="rId3"/>
          <a:stretch>
            <a:fillRect/>
          </a:stretch>
        </p:blipFill>
        <p:spPr>
          <a:xfrm>
            <a:off x="423970" y="3926116"/>
            <a:ext cx="5226403" cy="2931884"/>
          </a:xfrm>
          <a:prstGeom prst="rect">
            <a:avLst/>
          </a:prstGeom>
        </p:spPr>
      </p:pic>
    </p:spTree>
    <p:extLst>
      <p:ext uri="{BB962C8B-B14F-4D97-AF65-F5344CB8AC3E}">
        <p14:creationId xmlns:p14="http://schemas.microsoft.com/office/powerpoint/2010/main" val="189073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30752-D8E0-418F-E10B-2CE1A63F9E8C}"/>
              </a:ext>
            </a:extLst>
          </p:cNvPr>
          <p:cNvSpPr>
            <a:spLocks noGrp="1"/>
          </p:cNvSpPr>
          <p:nvPr>
            <p:ph type="body" idx="1"/>
          </p:nvPr>
        </p:nvSpPr>
        <p:spPr>
          <a:xfrm>
            <a:off x="101519" y="1887276"/>
            <a:ext cx="6382409" cy="2682520"/>
          </a:xfrm>
        </p:spPr>
        <p:txBody>
          <a:bodyPr/>
          <a:lstStyle/>
          <a:p>
            <a:pPr marL="285750" indent="-285750">
              <a:buFont typeface="Arial" panose="020B0604020202020204" pitchFamily="34" charset="0"/>
              <a:buChar char="•"/>
            </a:pPr>
            <a:r>
              <a:rPr lang="en-US" sz="2000" b="1" dirty="0">
                <a:solidFill>
                  <a:srgbClr val="000000"/>
                </a:solidFill>
              </a:rPr>
              <a:t>Powers of the municipality to appoint chairs and vice-chairs of local boards is assigned to the Mayor for any prescribed local board</a:t>
            </a:r>
          </a:p>
          <a:p>
            <a:pPr marL="628642" lvl="1" indent="-285750">
              <a:buFont typeface="Courier New" panose="02070309020205020404" pitchFamily="49" charset="0"/>
              <a:buChar char="o"/>
            </a:pPr>
            <a:r>
              <a:rPr lang="en-US" sz="1800" i="1" dirty="0">
                <a:solidFill>
                  <a:srgbClr val="000000"/>
                </a:solidFill>
              </a:rPr>
              <a:t>No local boards prescribed to date</a:t>
            </a:r>
            <a:endParaRPr lang="en-CA" sz="1800" i="1" dirty="0">
              <a:solidFill>
                <a:srgbClr val="000000"/>
              </a:solidFill>
            </a:endParaRPr>
          </a:p>
        </p:txBody>
      </p:sp>
      <p:sp>
        <p:nvSpPr>
          <p:cNvPr id="3" name="Title 2">
            <a:extLst>
              <a:ext uri="{FF2B5EF4-FFF2-40B4-BE49-F238E27FC236}">
                <a16:creationId xmlns:a16="http://schemas.microsoft.com/office/drawing/2014/main" id="{84D32E8C-681C-C685-2199-5F8CCDCF4AF2}"/>
              </a:ext>
            </a:extLst>
          </p:cNvPr>
          <p:cNvSpPr>
            <a:spLocks noGrp="1"/>
          </p:cNvSpPr>
          <p:nvPr>
            <p:ph type="title"/>
          </p:nvPr>
        </p:nvSpPr>
        <p:spPr>
          <a:xfrm>
            <a:off x="427101" y="962758"/>
            <a:ext cx="7886700" cy="716084"/>
          </a:xfrm>
        </p:spPr>
        <p:txBody>
          <a:bodyPr/>
          <a:lstStyle/>
          <a:p>
            <a:r>
              <a:rPr lang="en-US" dirty="0"/>
              <a:t>Local Boards</a:t>
            </a:r>
            <a:endParaRPr lang="en-CA" dirty="0"/>
          </a:p>
        </p:txBody>
      </p:sp>
      <p:sp>
        <p:nvSpPr>
          <p:cNvPr id="4" name="Title 2">
            <a:extLst>
              <a:ext uri="{FF2B5EF4-FFF2-40B4-BE49-F238E27FC236}">
                <a16:creationId xmlns:a16="http://schemas.microsoft.com/office/drawing/2014/main" id="{7DC93765-7536-7F53-DAD2-8B16E8B2BA3B}"/>
              </a:ext>
            </a:extLst>
          </p:cNvPr>
          <p:cNvSpPr txBox="1">
            <a:spLocks/>
          </p:cNvSpPr>
          <p:nvPr/>
        </p:nvSpPr>
        <p:spPr>
          <a:xfrm>
            <a:off x="371683" y="3131434"/>
            <a:ext cx="7886700"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Committees</a:t>
            </a:r>
            <a:endParaRPr lang="en-CA" dirty="0"/>
          </a:p>
        </p:txBody>
      </p:sp>
      <p:sp>
        <p:nvSpPr>
          <p:cNvPr id="5" name="Text Placeholder 1">
            <a:extLst>
              <a:ext uri="{FF2B5EF4-FFF2-40B4-BE49-F238E27FC236}">
                <a16:creationId xmlns:a16="http://schemas.microsoft.com/office/drawing/2014/main" id="{9EF8FFA8-0B61-1444-72CB-5CD678E3F6CF}"/>
              </a:ext>
            </a:extLst>
          </p:cNvPr>
          <p:cNvSpPr txBox="1">
            <a:spLocks/>
          </p:cNvSpPr>
          <p:nvPr/>
        </p:nvSpPr>
        <p:spPr>
          <a:xfrm>
            <a:off x="101519" y="3890806"/>
            <a:ext cx="6029117" cy="2856357"/>
          </a:xfrm>
          <a:prstGeom prst="rect">
            <a:avLst/>
          </a:prstGeom>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rgbClr val="828383"/>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b="1" dirty="0">
                <a:solidFill>
                  <a:srgbClr val="000000"/>
                </a:solidFill>
              </a:rPr>
              <a:t>Powers of the municipality assigned to the Mayor to:</a:t>
            </a:r>
          </a:p>
          <a:p>
            <a:pPr marL="685792" lvl="1" indent="-342900">
              <a:buFont typeface="Courier New" panose="02070309020205020404" pitchFamily="49" charset="0"/>
              <a:buChar char="o"/>
            </a:pPr>
            <a:r>
              <a:rPr lang="en-US" sz="1800" dirty="0">
                <a:solidFill>
                  <a:srgbClr val="000000"/>
                </a:solidFill>
              </a:rPr>
              <a:t>Establish or dissolve committees</a:t>
            </a:r>
          </a:p>
          <a:p>
            <a:pPr marL="685792" lvl="1" indent="-342900">
              <a:buFont typeface="Courier New" panose="02070309020205020404" pitchFamily="49" charset="0"/>
              <a:buChar char="o"/>
            </a:pPr>
            <a:r>
              <a:rPr lang="en-US" sz="1800" dirty="0">
                <a:solidFill>
                  <a:srgbClr val="000000"/>
                </a:solidFill>
              </a:rPr>
              <a:t>Appoint Chairs and Vice-Chairs of Committees</a:t>
            </a:r>
          </a:p>
          <a:p>
            <a:pPr marL="685792" lvl="1" indent="-342900">
              <a:buFont typeface="Courier New" panose="02070309020205020404" pitchFamily="49" charset="0"/>
              <a:buChar char="o"/>
            </a:pPr>
            <a:r>
              <a:rPr lang="en-US" sz="1800" dirty="0">
                <a:solidFill>
                  <a:srgbClr val="000000"/>
                </a:solidFill>
              </a:rPr>
              <a:t>Assign functions to committees</a:t>
            </a:r>
          </a:p>
          <a:p>
            <a:pPr marL="342900" indent="-342900">
              <a:buFont typeface="Arial" panose="020B0604020202020204" pitchFamily="34" charset="0"/>
              <a:buChar char="•"/>
            </a:pPr>
            <a:r>
              <a:rPr lang="en-US" sz="2000" b="1" dirty="0">
                <a:solidFill>
                  <a:srgbClr val="000000"/>
                </a:solidFill>
              </a:rPr>
              <a:t>Powers apply only to committees established under the Municipal Act, 2001 that consist solely of Council Members</a:t>
            </a:r>
          </a:p>
          <a:p>
            <a:pPr marL="342900" indent="-342900">
              <a:buFont typeface="Arial" panose="020B0604020202020204" pitchFamily="34" charset="0"/>
              <a:buChar char="•"/>
            </a:pPr>
            <a:endParaRPr lang="en-CA" sz="2000" dirty="0">
              <a:solidFill>
                <a:srgbClr val="000000"/>
              </a:solidFill>
            </a:endParaRPr>
          </a:p>
        </p:txBody>
      </p:sp>
    </p:spTree>
    <p:extLst>
      <p:ext uri="{BB962C8B-B14F-4D97-AF65-F5344CB8AC3E}">
        <p14:creationId xmlns:p14="http://schemas.microsoft.com/office/powerpoint/2010/main" val="260064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2B28-8B54-111F-6CC3-CF2B2EB4FD1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0C7D0B3-D3D9-F2FF-7B2C-561D3F775EC7}"/>
              </a:ext>
            </a:extLst>
          </p:cNvPr>
          <p:cNvPicPr>
            <a:picLocks noChangeAspect="1"/>
          </p:cNvPicPr>
          <p:nvPr/>
        </p:nvPicPr>
        <p:blipFill>
          <a:blip r:embed="rId2"/>
          <a:stretch>
            <a:fillRect/>
          </a:stretch>
        </p:blipFill>
        <p:spPr>
          <a:xfrm>
            <a:off x="374073" y="964970"/>
            <a:ext cx="5080401" cy="2921230"/>
          </a:xfrm>
          <a:prstGeom prst="rect">
            <a:avLst/>
          </a:prstGeom>
          <a:noFill/>
          <a:ln>
            <a:noFill/>
          </a:ln>
        </p:spPr>
      </p:pic>
      <p:pic>
        <p:nvPicPr>
          <p:cNvPr id="13" name="Picture 12">
            <a:extLst>
              <a:ext uri="{FF2B5EF4-FFF2-40B4-BE49-F238E27FC236}">
                <a16:creationId xmlns:a16="http://schemas.microsoft.com/office/drawing/2014/main" id="{D4F37852-571C-BB52-4E8F-78958EA303C7}"/>
              </a:ext>
            </a:extLst>
          </p:cNvPr>
          <p:cNvPicPr>
            <a:picLocks noChangeAspect="1"/>
          </p:cNvPicPr>
          <p:nvPr/>
        </p:nvPicPr>
        <p:blipFill>
          <a:blip r:embed="rId3"/>
          <a:stretch>
            <a:fillRect/>
          </a:stretch>
        </p:blipFill>
        <p:spPr>
          <a:xfrm>
            <a:off x="374073" y="4020574"/>
            <a:ext cx="5080401" cy="2847297"/>
          </a:xfrm>
          <a:prstGeom prst="rect">
            <a:avLst/>
          </a:prstGeom>
        </p:spPr>
      </p:pic>
    </p:spTree>
    <p:extLst>
      <p:ext uri="{BB962C8B-B14F-4D97-AF65-F5344CB8AC3E}">
        <p14:creationId xmlns:p14="http://schemas.microsoft.com/office/powerpoint/2010/main" val="21359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6C4B-02B0-8DC0-1A56-9262C37017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064699-FC85-C2ED-A067-4BE2118C3914}"/>
              </a:ext>
            </a:extLst>
          </p:cNvPr>
          <p:cNvPicPr>
            <a:picLocks noChangeAspect="1"/>
          </p:cNvPicPr>
          <p:nvPr/>
        </p:nvPicPr>
        <p:blipFill>
          <a:blip r:embed="rId2"/>
          <a:stretch>
            <a:fillRect/>
          </a:stretch>
        </p:blipFill>
        <p:spPr>
          <a:xfrm>
            <a:off x="0" y="1276351"/>
            <a:ext cx="9144000" cy="5189218"/>
          </a:xfrm>
          <a:prstGeom prst="rect">
            <a:avLst/>
          </a:prstGeom>
          <a:noFill/>
          <a:ln>
            <a:noFill/>
          </a:ln>
        </p:spPr>
      </p:pic>
    </p:spTree>
    <p:extLst>
      <p:ext uri="{BB962C8B-B14F-4D97-AF65-F5344CB8AC3E}">
        <p14:creationId xmlns:p14="http://schemas.microsoft.com/office/powerpoint/2010/main" val="409430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55310C-81C6-3E05-8227-C1DEAE67F497}"/>
              </a:ext>
            </a:extLst>
          </p:cNvPr>
          <p:cNvSpPr>
            <a:spLocks noGrp="1"/>
          </p:cNvSpPr>
          <p:nvPr>
            <p:ph type="body" idx="1"/>
          </p:nvPr>
        </p:nvSpPr>
        <p:spPr>
          <a:xfrm>
            <a:off x="198501" y="3479712"/>
            <a:ext cx="5793589" cy="3112335"/>
          </a:xfrm>
        </p:spPr>
        <p:txBody>
          <a:bodyPr/>
          <a:lstStyle/>
          <a:p>
            <a:pPr marL="285750" indent="-285750">
              <a:buFont typeface="Arial" panose="020B0604020202020204" pitchFamily="34" charset="0"/>
              <a:buChar char="•"/>
            </a:pPr>
            <a:r>
              <a:rPr lang="en-US" sz="1800" dirty="0">
                <a:solidFill>
                  <a:srgbClr val="000000"/>
                </a:solidFill>
              </a:rPr>
              <a:t>Regardless of the Town’s Procedural By-law rules, </a:t>
            </a:r>
            <a:r>
              <a:rPr lang="en-US" sz="1800" b="1" dirty="0">
                <a:solidFill>
                  <a:srgbClr val="000000"/>
                </a:solidFill>
              </a:rPr>
              <a:t>if the Mayor is of the opinion that considering a particular matter could potentially advance a prescribed priority</a:t>
            </a:r>
            <a:r>
              <a:rPr lang="en-US" sz="1800" dirty="0">
                <a:solidFill>
                  <a:srgbClr val="000000"/>
                </a:solidFill>
              </a:rPr>
              <a:t>, the Mayor may </a:t>
            </a:r>
            <a:r>
              <a:rPr lang="en-US" sz="1800" u="sng" dirty="0">
                <a:solidFill>
                  <a:srgbClr val="000000"/>
                </a:solidFill>
              </a:rPr>
              <a:t>require the Council to consider the matter at a meeting </a:t>
            </a:r>
            <a:r>
              <a:rPr lang="en-US" sz="1800" dirty="0">
                <a:solidFill>
                  <a:srgbClr val="000000"/>
                </a:solidFill>
              </a:rPr>
              <a:t>defined by the Act.</a:t>
            </a:r>
          </a:p>
          <a:p>
            <a:pPr marL="120015" algn="just">
              <a:spcBef>
                <a:spcPts val="555"/>
              </a:spcBef>
              <a:buNone/>
            </a:pPr>
            <a:r>
              <a:rPr lang="en-US" sz="1400" b="1" i="0" dirty="0">
                <a:solidFill>
                  <a:srgbClr val="000000"/>
                </a:solidFill>
                <a:effectLst/>
                <a:latin typeface="Open Sans" panose="020B0606030504020204" pitchFamily="34" charset="0"/>
              </a:rPr>
              <a:t>“meeting” </a:t>
            </a:r>
            <a:r>
              <a:rPr lang="en-US" sz="1400" b="0" i="0" dirty="0">
                <a:solidFill>
                  <a:srgbClr val="000000"/>
                </a:solidFill>
                <a:effectLst/>
                <a:latin typeface="Open Sans" panose="020B0606030504020204" pitchFamily="34" charset="0"/>
              </a:rPr>
              <a:t>means any regular, special or other meeting of a council, of a local board or of a committee of either of them, where,</a:t>
            </a:r>
          </a:p>
          <a:p>
            <a:pPr marL="341630" algn="just">
              <a:spcBef>
                <a:spcPts val="555"/>
              </a:spcBef>
              <a:buNone/>
            </a:pPr>
            <a:r>
              <a:rPr lang="en-US" sz="1400" b="0" i="0" dirty="0">
                <a:solidFill>
                  <a:srgbClr val="000000"/>
                </a:solidFill>
                <a:effectLst/>
                <a:latin typeface="Open Sans" panose="020B0606030504020204" pitchFamily="34" charset="0"/>
              </a:rPr>
              <a:t>(a) a quorum of members is present, and</a:t>
            </a:r>
          </a:p>
          <a:p>
            <a:pPr marL="341630" algn="just">
              <a:spcBef>
                <a:spcPts val="555"/>
              </a:spcBef>
            </a:pPr>
            <a:r>
              <a:rPr lang="en-US" sz="1400" b="0" i="0" dirty="0">
                <a:solidFill>
                  <a:srgbClr val="000000"/>
                </a:solidFill>
                <a:effectLst/>
                <a:latin typeface="Open Sans" panose="020B0606030504020204" pitchFamily="34" charset="0"/>
              </a:rPr>
              <a:t>(b) members discuss or otherwise deal with any matter in a way that materially advances the business or decision-making of the council, local board or committee.</a:t>
            </a:r>
          </a:p>
          <a:p>
            <a:endParaRPr lang="en-US" dirty="0"/>
          </a:p>
          <a:p>
            <a:pPr marL="285750" indent="-285750">
              <a:buFont typeface="Arial" panose="020B0604020202020204" pitchFamily="34" charset="0"/>
              <a:buChar char="•"/>
            </a:pPr>
            <a:endParaRPr lang="en-CA" sz="1800" dirty="0">
              <a:solidFill>
                <a:srgbClr val="000000"/>
              </a:solidFill>
            </a:endParaRPr>
          </a:p>
        </p:txBody>
      </p:sp>
      <p:sp>
        <p:nvSpPr>
          <p:cNvPr id="3" name="Title 2">
            <a:extLst>
              <a:ext uri="{FF2B5EF4-FFF2-40B4-BE49-F238E27FC236}">
                <a16:creationId xmlns:a16="http://schemas.microsoft.com/office/drawing/2014/main" id="{28D678DE-B7C5-D129-06FB-D608EC8DA01A}"/>
              </a:ext>
            </a:extLst>
          </p:cNvPr>
          <p:cNvSpPr>
            <a:spLocks noGrp="1"/>
          </p:cNvSpPr>
          <p:nvPr>
            <p:ph type="title"/>
          </p:nvPr>
        </p:nvSpPr>
        <p:spPr>
          <a:xfrm>
            <a:off x="309338" y="782530"/>
            <a:ext cx="7886700" cy="716084"/>
          </a:xfrm>
        </p:spPr>
        <p:txBody>
          <a:bodyPr/>
          <a:lstStyle/>
          <a:p>
            <a:r>
              <a:rPr lang="en-US" dirty="0"/>
              <a:t>Provincial Priorities </a:t>
            </a:r>
            <a:endParaRPr lang="en-CA" dirty="0"/>
          </a:p>
        </p:txBody>
      </p:sp>
      <p:sp>
        <p:nvSpPr>
          <p:cNvPr id="4" name="Title 2">
            <a:extLst>
              <a:ext uri="{FF2B5EF4-FFF2-40B4-BE49-F238E27FC236}">
                <a16:creationId xmlns:a16="http://schemas.microsoft.com/office/drawing/2014/main" id="{E002EF62-449A-F914-1D15-82545872B83F}"/>
              </a:ext>
            </a:extLst>
          </p:cNvPr>
          <p:cNvSpPr txBox="1">
            <a:spLocks/>
          </p:cNvSpPr>
          <p:nvPr/>
        </p:nvSpPr>
        <p:spPr>
          <a:xfrm>
            <a:off x="309338" y="2809424"/>
            <a:ext cx="7886700"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Meetings </a:t>
            </a:r>
            <a:endParaRPr lang="en-CA" dirty="0"/>
          </a:p>
        </p:txBody>
      </p:sp>
      <p:sp>
        <p:nvSpPr>
          <p:cNvPr id="5" name="Text Placeholder 1">
            <a:extLst>
              <a:ext uri="{FF2B5EF4-FFF2-40B4-BE49-F238E27FC236}">
                <a16:creationId xmlns:a16="http://schemas.microsoft.com/office/drawing/2014/main" id="{35EC4B19-EF02-0E1A-DB51-B4D17F0CFBA6}"/>
              </a:ext>
            </a:extLst>
          </p:cNvPr>
          <p:cNvSpPr txBox="1">
            <a:spLocks/>
          </p:cNvSpPr>
          <p:nvPr/>
        </p:nvSpPr>
        <p:spPr>
          <a:xfrm>
            <a:off x="309337" y="1517693"/>
            <a:ext cx="5918281" cy="2207377"/>
          </a:xfrm>
          <a:prstGeom prst="rect">
            <a:avLst/>
          </a:prstGeom>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rgbClr val="828383"/>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a:solidFill>
                  <a:srgbClr val="000000"/>
                </a:solidFill>
              </a:rPr>
              <a:t>Province, by regulation, prescribes provincial priorities for purposes of mayoral powers </a:t>
            </a:r>
            <a:r>
              <a:rPr lang="en-US" sz="1800" u="sng" dirty="0">
                <a:solidFill>
                  <a:srgbClr val="000000"/>
                </a:solidFill>
              </a:rPr>
              <a:t>re. meetings, veto powers and by-laws</a:t>
            </a:r>
          </a:p>
          <a:p>
            <a:pPr marL="285750" indent="-285750">
              <a:buFont typeface="Arial" panose="020B0604020202020204" pitchFamily="34" charset="0"/>
              <a:buChar char="•"/>
            </a:pPr>
            <a:r>
              <a:rPr lang="en-US" sz="1800" dirty="0">
                <a:solidFill>
                  <a:srgbClr val="000000"/>
                </a:solidFill>
              </a:rPr>
              <a:t>Mayoral powers re. meetings, veto powers and by-laws only apply if provincial priorities are prescribed. </a:t>
            </a:r>
          </a:p>
        </p:txBody>
      </p:sp>
    </p:spTree>
    <p:extLst>
      <p:ext uri="{BB962C8B-B14F-4D97-AF65-F5344CB8AC3E}">
        <p14:creationId xmlns:p14="http://schemas.microsoft.com/office/powerpoint/2010/main" val="27995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7A85F2-6DC8-2789-3EB0-20BFB9EBDAB5}"/>
              </a:ext>
            </a:extLst>
          </p:cNvPr>
          <p:cNvSpPr>
            <a:spLocks noGrp="1"/>
          </p:cNvSpPr>
          <p:nvPr>
            <p:ph type="title"/>
          </p:nvPr>
        </p:nvSpPr>
        <p:spPr>
          <a:xfrm>
            <a:off x="305607" y="1062258"/>
            <a:ext cx="7886700" cy="480923"/>
          </a:xfrm>
        </p:spPr>
        <p:txBody>
          <a:bodyPr>
            <a:normAutofit/>
          </a:bodyPr>
          <a:lstStyle/>
          <a:p>
            <a:r>
              <a:rPr lang="en-US" dirty="0"/>
              <a:t>Purpose of Presentation</a:t>
            </a:r>
            <a:endParaRPr lang="en-CA" dirty="0"/>
          </a:p>
        </p:txBody>
      </p:sp>
      <p:sp>
        <p:nvSpPr>
          <p:cNvPr id="2" name="TextBox 1">
            <a:extLst>
              <a:ext uri="{FF2B5EF4-FFF2-40B4-BE49-F238E27FC236}">
                <a16:creationId xmlns:a16="http://schemas.microsoft.com/office/drawing/2014/main" id="{FC1DE52B-DA3E-6077-C109-24FD3382B3FD}"/>
              </a:ext>
            </a:extLst>
          </p:cNvPr>
          <p:cNvSpPr txBox="1"/>
          <p:nvPr/>
        </p:nvSpPr>
        <p:spPr>
          <a:xfrm>
            <a:off x="173362" y="1813260"/>
            <a:ext cx="5751444"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6"/>
                </a:solidFill>
              </a:rPr>
              <a:t>To provide a high-level overview of the Strong Mayor Powers in Part VI.1 of the </a:t>
            </a:r>
            <a:r>
              <a:rPr lang="en-US" sz="2000" i="1" dirty="0">
                <a:solidFill>
                  <a:schemeClr val="accent6"/>
                </a:solidFill>
              </a:rPr>
              <a:t>Municipal Act, 2001 </a:t>
            </a:r>
            <a:r>
              <a:rPr lang="en-US" sz="2000" dirty="0">
                <a:solidFill>
                  <a:schemeClr val="accent6"/>
                </a:solidFill>
              </a:rPr>
              <a:t>and associated Regulations. </a:t>
            </a:r>
          </a:p>
          <a:p>
            <a:pPr marL="285750" indent="-285750">
              <a:buFont typeface="Arial" panose="020B0604020202020204" pitchFamily="34" charset="0"/>
              <a:buChar char="•"/>
            </a:pPr>
            <a:endParaRPr lang="en-US" sz="2000" dirty="0">
              <a:solidFill>
                <a:schemeClr val="accent6"/>
              </a:solidFill>
            </a:endParaRPr>
          </a:p>
          <a:p>
            <a:pPr marL="285750" indent="-285750">
              <a:buFont typeface="Arial" panose="020B0604020202020204" pitchFamily="34" charset="0"/>
              <a:buChar char="•"/>
            </a:pPr>
            <a:r>
              <a:rPr lang="en-US" sz="2000" dirty="0">
                <a:solidFill>
                  <a:schemeClr val="accent6"/>
                </a:solidFill>
              </a:rPr>
              <a:t>To provide an overview of Staff’s plan to review and integrate the Strong Mayor Powers into various by-laws. Policies and processes.</a:t>
            </a:r>
          </a:p>
          <a:p>
            <a:endParaRPr lang="en-US" sz="1600" dirty="0"/>
          </a:p>
          <a:p>
            <a:pPr marL="800089" lvl="1" indent="-342900">
              <a:buFontTx/>
              <a:buChar char="-"/>
            </a:pPr>
            <a:r>
              <a:rPr lang="en-US" sz="1600" dirty="0">
                <a:solidFill>
                  <a:schemeClr val="accent1">
                    <a:lumMod val="75000"/>
                  </a:schemeClr>
                </a:solidFill>
              </a:rPr>
              <a:t>Part VI.1 of the Act does not allow a municipality to “opt-out” of the Strong Mayor Powers</a:t>
            </a:r>
          </a:p>
          <a:p>
            <a:pPr marL="800089" lvl="1" indent="-342900">
              <a:buFontTx/>
              <a:buChar char="-"/>
            </a:pPr>
            <a:endParaRPr lang="en-US" sz="1600" dirty="0">
              <a:solidFill>
                <a:schemeClr val="accent1">
                  <a:lumMod val="75000"/>
                </a:schemeClr>
              </a:solidFill>
            </a:endParaRPr>
          </a:p>
          <a:p>
            <a:pPr marL="800089" lvl="1" indent="-342900">
              <a:buFontTx/>
              <a:buChar char="-"/>
            </a:pPr>
            <a:r>
              <a:rPr lang="en-US" sz="1600" dirty="0">
                <a:solidFill>
                  <a:schemeClr val="accent1">
                    <a:lumMod val="75000"/>
                  </a:schemeClr>
                </a:solidFill>
              </a:rPr>
              <a:t>Even if Strong Mayor Powers are never used, processes must align with new rules where necessary.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73058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31A14-E3B5-A9E3-D7E7-CF1D6965CB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249E54-C4DD-B29A-616D-91643AD7AAC4}"/>
              </a:ext>
            </a:extLst>
          </p:cNvPr>
          <p:cNvSpPr>
            <a:spLocks noGrp="1"/>
          </p:cNvSpPr>
          <p:nvPr>
            <p:ph type="title"/>
          </p:nvPr>
        </p:nvSpPr>
        <p:spPr>
          <a:xfrm>
            <a:off x="427101" y="921326"/>
            <a:ext cx="7886700" cy="716084"/>
          </a:xfrm>
        </p:spPr>
        <p:txBody>
          <a:bodyPr>
            <a:normAutofit fontScale="90000"/>
          </a:bodyPr>
          <a:lstStyle/>
          <a:p>
            <a:r>
              <a:rPr lang="en-CA" sz="3100" dirty="0"/>
              <a:t>By-laws Powers</a:t>
            </a:r>
            <a:br>
              <a:rPr lang="en-CA" dirty="0"/>
            </a:br>
            <a:endParaRPr lang="en-CA" dirty="0"/>
          </a:p>
        </p:txBody>
      </p:sp>
      <p:sp>
        <p:nvSpPr>
          <p:cNvPr id="4" name="Text Placeholder 1">
            <a:extLst>
              <a:ext uri="{FF2B5EF4-FFF2-40B4-BE49-F238E27FC236}">
                <a16:creationId xmlns:a16="http://schemas.microsoft.com/office/drawing/2014/main" id="{D0DCA763-2EF7-4C94-3267-DAD466D956AC}"/>
              </a:ext>
            </a:extLst>
          </p:cNvPr>
          <p:cNvSpPr txBox="1">
            <a:spLocks/>
          </p:cNvSpPr>
          <p:nvPr/>
        </p:nvSpPr>
        <p:spPr>
          <a:xfrm>
            <a:off x="-48492" y="1397533"/>
            <a:ext cx="6553201" cy="5183376"/>
          </a:xfrm>
          <a:prstGeom prst="rect">
            <a:avLst/>
          </a:prstGeom>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rgbClr val="828383"/>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600" b="1" dirty="0">
                <a:solidFill>
                  <a:srgbClr val="000000"/>
                </a:solidFill>
              </a:rPr>
              <a:t>Applies to by-laws enacted under the Municipal Act, Planning Act and other Acts</a:t>
            </a:r>
          </a:p>
          <a:p>
            <a:pPr marL="628642" lvl="1" indent="-285750">
              <a:buFont typeface="Courier New" panose="02070309020205020404" pitchFamily="49" charset="0"/>
              <a:buChar char="o"/>
            </a:pPr>
            <a:r>
              <a:rPr lang="en-US" sz="1400" dirty="0">
                <a:solidFill>
                  <a:srgbClr val="000000"/>
                </a:solidFill>
              </a:rPr>
              <a:t>Includes by-laws issued under section 2 of the </a:t>
            </a:r>
            <a:r>
              <a:rPr lang="en-US" sz="1400" i="1" dirty="0">
                <a:solidFill>
                  <a:srgbClr val="000000"/>
                </a:solidFill>
              </a:rPr>
              <a:t>Development Charges Act, 1997,</a:t>
            </a:r>
          </a:p>
          <a:p>
            <a:pPr marL="628642" lvl="1" indent="-285750">
              <a:buFont typeface="Courier New" panose="02070309020205020404" pitchFamily="49" charset="0"/>
              <a:buChar char="o"/>
            </a:pPr>
            <a:r>
              <a:rPr lang="en-US" sz="1400" dirty="0">
                <a:solidFill>
                  <a:srgbClr val="000000"/>
                </a:solidFill>
              </a:rPr>
              <a:t>Does not include by-laws issued under sections 238, 263, 289 and 290 of the Act:</a:t>
            </a:r>
          </a:p>
          <a:p>
            <a:pPr marL="971533" lvl="2" indent="-285750">
              <a:buFont typeface="Wingdings" panose="05000000000000000000" pitchFamily="2" charset="2"/>
              <a:buChar char="Ø"/>
            </a:pPr>
            <a:r>
              <a:rPr lang="en-US" sz="1250" dirty="0">
                <a:solidFill>
                  <a:srgbClr val="000000"/>
                </a:solidFill>
              </a:rPr>
              <a:t>Procedural By-law, filing vacancies</a:t>
            </a:r>
          </a:p>
          <a:p>
            <a:pPr marL="971533" lvl="2" indent="-285750">
              <a:buFont typeface="Wingdings" panose="05000000000000000000" pitchFamily="2" charset="2"/>
              <a:buChar char="Ø"/>
            </a:pPr>
            <a:r>
              <a:rPr lang="en-US" sz="1250" dirty="0">
                <a:solidFill>
                  <a:srgbClr val="000000"/>
                </a:solidFill>
              </a:rPr>
              <a:t>Yearly budget, upper-tier municipalities and local municipalities.</a:t>
            </a:r>
          </a:p>
          <a:p>
            <a:pPr marL="285750" indent="-285750">
              <a:buFont typeface="Arial" panose="020B0604020202020204" pitchFamily="34" charset="0"/>
              <a:buChar char="•"/>
            </a:pPr>
            <a:r>
              <a:rPr lang="en-US" sz="1600" dirty="0">
                <a:solidFill>
                  <a:srgbClr val="000000"/>
                </a:solidFill>
              </a:rPr>
              <a:t>Regardless of Procedure by-law rules, if the Mayor </a:t>
            </a:r>
            <a:r>
              <a:rPr lang="en-US" sz="1600" b="1" dirty="0">
                <a:solidFill>
                  <a:srgbClr val="000000"/>
                </a:solidFill>
              </a:rPr>
              <a:t>is of the opinion that a by-law could potentially advance a prescribed provincial priority, the </a:t>
            </a:r>
            <a:r>
              <a:rPr lang="en-US" sz="1600" b="1" u="sng" dirty="0">
                <a:solidFill>
                  <a:srgbClr val="000000"/>
                </a:solidFill>
              </a:rPr>
              <a:t>Mayor may propose the by-law to Council and require Council to consider / vote on the by-law at a meeting.</a:t>
            </a:r>
          </a:p>
          <a:p>
            <a:pPr marL="285750" indent="-285750">
              <a:buFont typeface="Arial" panose="020B0604020202020204" pitchFamily="34" charset="0"/>
              <a:buChar char="•"/>
            </a:pPr>
            <a:r>
              <a:rPr lang="en-US" sz="1600" b="1" dirty="0">
                <a:solidFill>
                  <a:srgbClr val="000000"/>
                </a:solidFill>
              </a:rPr>
              <a:t>Mayor shall, in accordance with the regulations, provide the Clerk and each Member of Council:</a:t>
            </a:r>
          </a:p>
          <a:p>
            <a:pPr marL="628642" lvl="1" indent="-285750">
              <a:buFont typeface="Courier New" panose="02070309020205020404" pitchFamily="49" charset="0"/>
              <a:buChar char="o"/>
            </a:pPr>
            <a:r>
              <a:rPr lang="en-US" sz="1400" dirty="0">
                <a:solidFill>
                  <a:srgbClr val="000000"/>
                </a:solidFill>
              </a:rPr>
              <a:t>A copy of the proposed by-law;</a:t>
            </a:r>
          </a:p>
          <a:p>
            <a:pPr marL="628642" lvl="1" indent="-285750">
              <a:buFont typeface="Courier New" panose="02070309020205020404" pitchFamily="49" charset="0"/>
              <a:buChar char="o"/>
            </a:pPr>
            <a:r>
              <a:rPr lang="en-US" sz="1400" dirty="0">
                <a:solidFill>
                  <a:srgbClr val="000000"/>
                </a:solidFill>
              </a:rPr>
              <a:t>The Mayors reasons for the proposed by-law</a:t>
            </a:r>
          </a:p>
          <a:p>
            <a:pPr marL="285750" indent="-285750">
              <a:buFont typeface="Arial" panose="020B0604020202020204" pitchFamily="34" charset="0"/>
              <a:buChar char="•"/>
            </a:pPr>
            <a:r>
              <a:rPr lang="en-US" sz="1600" b="1" dirty="0">
                <a:solidFill>
                  <a:srgbClr val="000000"/>
                </a:solidFill>
              </a:rPr>
              <a:t>Regardless of the Procedure By-law rules, a proposed by-law from the Mayor is passed if more than 1/3 of the Members of Council vote in </a:t>
            </a:r>
            <a:r>
              <a:rPr lang="en-US" sz="1600" b="1" dirty="0" err="1">
                <a:solidFill>
                  <a:srgbClr val="000000"/>
                </a:solidFill>
              </a:rPr>
              <a:t>favour</a:t>
            </a:r>
            <a:r>
              <a:rPr lang="en-US" sz="1600" b="1" dirty="0">
                <a:solidFill>
                  <a:srgbClr val="000000"/>
                </a:solidFill>
              </a:rPr>
              <a:t> of the By-law</a:t>
            </a:r>
          </a:p>
          <a:p>
            <a:pPr marL="628642" lvl="1" indent="-285750">
              <a:buFont typeface="Courier New" panose="02070309020205020404" pitchFamily="49" charset="0"/>
              <a:buChar char="o"/>
            </a:pPr>
            <a:r>
              <a:rPr lang="en-US" sz="1400" dirty="0">
                <a:solidFill>
                  <a:srgbClr val="000000"/>
                </a:solidFill>
              </a:rPr>
              <a:t>Mayor may vote as a Member of Council in proposed by-law vote</a:t>
            </a:r>
          </a:p>
          <a:p>
            <a:pPr marL="628642" lvl="1" indent="-285750">
              <a:buFont typeface="Courier New" panose="02070309020205020404" pitchFamily="49" charset="0"/>
              <a:buChar char="o"/>
            </a:pPr>
            <a:endParaRPr lang="en-US" sz="1250" dirty="0">
              <a:solidFill>
                <a:srgbClr val="000000"/>
              </a:solidFill>
            </a:endParaRPr>
          </a:p>
          <a:p>
            <a:pPr lvl="2"/>
            <a:endParaRPr lang="en-US" sz="1400" b="1" dirty="0">
              <a:solidFill>
                <a:srgbClr val="000000"/>
              </a:solidFill>
            </a:endParaRPr>
          </a:p>
          <a:p>
            <a:pPr marL="971533" lvl="2" indent="-285750">
              <a:buFont typeface="Wingdings" panose="05000000000000000000" pitchFamily="2" charset="2"/>
              <a:buChar char="Ø"/>
            </a:pPr>
            <a:endParaRPr lang="en-US" sz="1250" dirty="0">
              <a:solidFill>
                <a:srgbClr val="000000"/>
              </a:solidFill>
            </a:endParaRPr>
          </a:p>
          <a:p>
            <a:pPr marL="971533" lvl="2" indent="-285750">
              <a:buFont typeface="Wingdings" panose="05000000000000000000" pitchFamily="2" charset="2"/>
              <a:buChar char="Ø"/>
            </a:pPr>
            <a:endParaRPr lang="en-US" sz="1250" dirty="0">
              <a:solidFill>
                <a:srgbClr val="000000"/>
              </a:solidFill>
            </a:endParaRPr>
          </a:p>
        </p:txBody>
      </p:sp>
    </p:spTree>
    <p:extLst>
      <p:ext uri="{BB962C8B-B14F-4D97-AF65-F5344CB8AC3E}">
        <p14:creationId xmlns:p14="http://schemas.microsoft.com/office/powerpoint/2010/main" val="322919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pie chart with text&#10;&#10;AI-generated content may be incorrect.">
            <a:extLst>
              <a:ext uri="{FF2B5EF4-FFF2-40B4-BE49-F238E27FC236}">
                <a16:creationId xmlns:a16="http://schemas.microsoft.com/office/drawing/2014/main" id="{A619957F-61FA-840B-8123-581D173BC5A7}"/>
              </a:ext>
            </a:extLst>
          </p:cNvPr>
          <p:cNvPicPr>
            <a:picLocks noChangeAspect="1"/>
          </p:cNvPicPr>
          <p:nvPr/>
        </p:nvPicPr>
        <p:blipFill>
          <a:blip r:embed="rId2"/>
          <a:stretch>
            <a:fillRect/>
          </a:stretch>
        </p:blipFill>
        <p:spPr>
          <a:xfrm>
            <a:off x="0" y="1264921"/>
            <a:ext cx="9144000" cy="5212077"/>
          </a:xfrm>
          <a:prstGeom prst="rect">
            <a:avLst/>
          </a:prstGeom>
          <a:noFill/>
          <a:ln>
            <a:noFill/>
          </a:ln>
        </p:spPr>
      </p:pic>
    </p:spTree>
    <p:extLst>
      <p:ext uri="{BB962C8B-B14F-4D97-AF65-F5344CB8AC3E}">
        <p14:creationId xmlns:p14="http://schemas.microsoft.com/office/powerpoint/2010/main" val="300803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05018-93F1-C2E3-A397-CD063DD40323}"/>
              </a:ext>
            </a:extLst>
          </p:cNvPr>
          <p:cNvSpPr>
            <a:spLocks noGrp="1"/>
          </p:cNvSpPr>
          <p:nvPr>
            <p:ph type="body" idx="1"/>
          </p:nvPr>
        </p:nvSpPr>
        <p:spPr>
          <a:xfrm>
            <a:off x="226210" y="1464230"/>
            <a:ext cx="5710464" cy="4749535"/>
          </a:xfrm>
        </p:spPr>
        <p:txBody>
          <a:bodyPr/>
          <a:lstStyle/>
          <a:p>
            <a:pPr marL="285750" indent="-285750">
              <a:buFont typeface="Arial" panose="020B0604020202020204" pitchFamily="34" charset="0"/>
              <a:buChar char="•"/>
            </a:pPr>
            <a:r>
              <a:rPr lang="en-US" sz="1600" dirty="0">
                <a:solidFill>
                  <a:srgbClr val="000000"/>
                </a:solidFill>
              </a:rPr>
              <a:t>The Strong Mayor Powers gives the Mayor veto power over certain by-laws:</a:t>
            </a:r>
          </a:p>
          <a:p>
            <a:pPr marL="628642" lvl="1" indent="-285750">
              <a:buFont typeface="Courier New" panose="02070309020205020404" pitchFamily="49" charset="0"/>
              <a:buChar char="o"/>
            </a:pPr>
            <a:r>
              <a:rPr lang="en-US" sz="1400" dirty="0">
                <a:solidFill>
                  <a:srgbClr val="000000"/>
                </a:solidFill>
              </a:rPr>
              <a:t>Under the Municipal Act, 2001</a:t>
            </a:r>
          </a:p>
          <a:p>
            <a:pPr marL="628642" lvl="1" indent="-285750">
              <a:buFont typeface="Courier New" panose="02070309020205020404" pitchFamily="49" charset="0"/>
              <a:buChar char="o"/>
            </a:pPr>
            <a:r>
              <a:rPr lang="en-US" sz="1400" dirty="0">
                <a:solidFill>
                  <a:srgbClr val="000000"/>
                </a:solidFill>
              </a:rPr>
              <a:t>Under the Planning Act</a:t>
            </a:r>
          </a:p>
          <a:p>
            <a:pPr marL="628642" lvl="1" indent="-285750">
              <a:buFont typeface="Courier New" panose="02070309020205020404" pitchFamily="49" charset="0"/>
              <a:buChar char="o"/>
            </a:pPr>
            <a:r>
              <a:rPr lang="en-US" sz="1400" dirty="0">
                <a:solidFill>
                  <a:srgbClr val="000000"/>
                </a:solidFill>
              </a:rPr>
              <a:t>Under other legislation prescribed in the regulations</a:t>
            </a:r>
          </a:p>
          <a:p>
            <a:pPr marL="971533" lvl="2" indent="-285750">
              <a:buFont typeface="Wingdings" panose="05000000000000000000" pitchFamily="2" charset="2"/>
              <a:buChar char="§"/>
            </a:pPr>
            <a:r>
              <a:rPr lang="en-US" sz="1250" i="1" dirty="0">
                <a:solidFill>
                  <a:srgbClr val="000000"/>
                </a:solidFill>
              </a:rPr>
              <a:t>Exp. The Development Charges Act is prescribed legislation in O. Reg 530/22</a:t>
            </a:r>
          </a:p>
          <a:p>
            <a:pPr marL="628642" lvl="1" indent="-285750">
              <a:buFont typeface="Courier New" panose="02070309020205020404" pitchFamily="49" charset="0"/>
              <a:buChar char="o"/>
            </a:pPr>
            <a:endParaRPr lang="en-US" sz="1400" dirty="0">
              <a:solidFill>
                <a:srgbClr val="000000"/>
              </a:solidFill>
            </a:endParaRPr>
          </a:p>
          <a:p>
            <a:pPr marL="285750" indent="-285750">
              <a:buFont typeface="Arial" panose="020B0604020202020204" pitchFamily="34" charset="0"/>
              <a:buChar char="•"/>
            </a:pPr>
            <a:r>
              <a:rPr lang="en-CA" sz="1600" dirty="0">
                <a:solidFill>
                  <a:srgbClr val="000000"/>
                </a:solidFill>
              </a:rPr>
              <a:t>Does not include by-laws issued under section 289 and 290 of Act:</a:t>
            </a:r>
          </a:p>
          <a:p>
            <a:pPr marL="628642" lvl="1" indent="-285750">
              <a:buFont typeface="Courier New" panose="02070309020205020404" pitchFamily="49" charset="0"/>
              <a:buChar char="o"/>
            </a:pPr>
            <a:r>
              <a:rPr lang="en-CA" sz="1400" dirty="0">
                <a:solidFill>
                  <a:srgbClr val="000000"/>
                </a:solidFill>
              </a:rPr>
              <a:t>Yearly budget, upper-tier municipalities and local municipalities </a:t>
            </a:r>
          </a:p>
          <a:p>
            <a:pPr lvl="1"/>
            <a:endParaRPr lang="en-CA" sz="1400" dirty="0">
              <a:solidFill>
                <a:srgbClr val="000000"/>
              </a:solidFill>
            </a:endParaRPr>
          </a:p>
          <a:p>
            <a:pPr marL="285750" indent="-285750">
              <a:buFont typeface="Arial" panose="020B0604020202020204" pitchFamily="34" charset="0"/>
              <a:buChar char="•"/>
            </a:pPr>
            <a:r>
              <a:rPr lang="en-CA" sz="1600" dirty="0">
                <a:solidFill>
                  <a:srgbClr val="000000"/>
                </a:solidFill>
              </a:rPr>
              <a:t>Regardless of the Procedural By-law rules, </a:t>
            </a:r>
            <a:r>
              <a:rPr lang="en-CA" sz="1600" b="1" u="sng" dirty="0">
                <a:solidFill>
                  <a:srgbClr val="000000"/>
                </a:solidFill>
              </a:rPr>
              <a:t>if the Mayor is of the opinion that all or part of the by-law that is subject to this section could potentially interfere with a prescribed provincial priority,</a:t>
            </a:r>
            <a:r>
              <a:rPr lang="en-CA" sz="1600" dirty="0">
                <a:solidFill>
                  <a:srgbClr val="000000"/>
                </a:solidFill>
              </a:rPr>
              <a:t> the Mayor may provide written notice to the Council of the intent to consider vetoing the by-law</a:t>
            </a:r>
            <a:endParaRPr lang="en-CA" sz="1600" b="1" u="sng" dirty="0">
              <a:solidFill>
                <a:srgbClr val="000000"/>
              </a:solidFill>
            </a:endParaRPr>
          </a:p>
          <a:p>
            <a:endParaRPr lang="en-CA" sz="1600" dirty="0">
              <a:solidFill>
                <a:srgbClr val="000000"/>
              </a:solidFill>
            </a:endParaRPr>
          </a:p>
          <a:p>
            <a:pPr marL="628642" lvl="1" indent="-285750">
              <a:buFont typeface="Courier New" panose="02070309020205020404" pitchFamily="49" charset="0"/>
              <a:buChar char="o"/>
            </a:pPr>
            <a:endParaRPr lang="en-CA" sz="1400" dirty="0">
              <a:solidFill>
                <a:srgbClr val="000000"/>
              </a:solidFill>
            </a:endParaRPr>
          </a:p>
        </p:txBody>
      </p:sp>
      <p:sp>
        <p:nvSpPr>
          <p:cNvPr id="3" name="Title 2">
            <a:extLst>
              <a:ext uri="{FF2B5EF4-FFF2-40B4-BE49-F238E27FC236}">
                <a16:creationId xmlns:a16="http://schemas.microsoft.com/office/drawing/2014/main" id="{DE62AD0A-756D-5BD5-7363-A955E62A1D8B}"/>
              </a:ext>
            </a:extLst>
          </p:cNvPr>
          <p:cNvSpPr>
            <a:spLocks noGrp="1"/>
          </p:cNvSpPr>
          <p:nvPr>
            <p:ph type="title"/>
          </p:nvPr>
        </p:nvSpPr>
        <p:spPr>
          <a:xfrm>
            <a:off x="427101" y="997526"/>
            <a:ext cx="7886700" cy="716084"/>
          </a:xfrm>
        </p:spPr>
        <p:txBody>
          <a:bodyPr>
            <a:normAutofit fontScale="90000"/>
          </a:bodyPr>
          <a:lstStyle/>
          <a:p>
            <a:r>
              <a:rPr lang="en-CA" sz="3100" dirty="0"/>
              <a:t>Veto Powers</a:t>
            </a:r>
            <a:br>
              <a:rPr lang="en-CA" dirty="0"/>
            </a:br>
            <a:endParaRPr lang="en-CA" dirty="0"/>
          </a:p>
        </p:txBody>
      </p:sp>
    </p:spTree>
    <p:extLst>
      <p:ext uri="{BB962C8B-B14F-4D97-AF65-F5344CB8AC3E}">
        <p14:creationId xmlns:p14="http://schemas.microsoft.com/office/powerpoint/2010/main" val="223589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4480-F978-4BA5-8A19-C8AA5AF910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2B21E1-314D-74FE-E14A-30C14D2CC22E}"/>
              </a:ext>
            </a:extLst>
          </p:cNvPr>
          <p:cNvSpPr>
            <a:spLocks noGrp="1"/>
          </p:cNvSpPr>
          <p:nvPr>
            <p:ph type="title"/>
          </p:nvPr>
        </p:nvSpPr>
        <p:spPr>
          <a:xfrm>
            <a:off x="427101" y="997526"/>
            <a:ext cx="7886700" cy="716084"/>
          </a:xfrm>
        </p:spPr>
        <p:txBody>
          <a:bodyPr>
            <a:normAutofit fontScale="90000"/>
          </a:bodyPr>
          <a:lstStyle/>
          <a:p>
            <a:r>
              <a:rPr lang="en-CA" sz="3100" dirty="0"/>
              <a:t>Veto Powers – (Cont’d)</a:t>
            </a:r>
            <a:br>
              <a:rPr lang="en-CA" dirty="0"/>
            </a:br>
            <a:endParaRPr lang="en-CA" dirty="0"/>
          </a:p>
        </p:txBody>
      </p:sp>
      <p:sp>
        <p:nvSpPr>
          <p:cNvPr id="6" name="Text Placeholder 1">
            <a:extLst>
              <a:ext uri="{FF2B5EF4-FFF2-40B4-BE49-F238E27FC236}">
                <a16:creationId xmlns:a16="http://schemas.microsoft.com/office/drawing/2014/main" id="{5BAB6EB8-8570-B539-DD23-4DBA1FDC7ABD}"/>
              </a:ext>
            </a:extLst>
          </p:cNvPr>
          <p:cNvSpPr>
            <a:spLocks noGrp="1"/>
          </p:cNvSpPr>
          <p:nvPr>
            <p:ph type="body" idx="1"/>
          </p:nvPr>
        </p:nvSpPr>
        <p:spPr>
          <a:xfrm>
            <a:off x="259772" y="1586742"/>
            <a:ext cx="5710464" cy="5271258"/>
          </a:xfrm>
        </p:spPr>
        <p:txBody>
          <a:bodyPr/>
          <a:lstStyle/>
          <a:p>
            <a:pPr marL="285750" indent="-285750">
              <a:buFont typeface="Arial" panose="020B0604020202020204" pitchFamily="34" charset="0"/>
              <a:buChar char="•"/>
            </a:pPr>
            <a:r>
              <a:rPr lang="en-US" sz="1600" dirty="0">
                <a:solidFill>
                  <a:srgbClr val="000000"/>
                </a:solidFill>
              </a:rPr>
              <a:t>There is a process that must be followed to veto a by-law</a:t>
            </a:r>
          </a:p>
          <a:p>
            <a:pPr marL="285750" indent="-285750">
              <a:buFont typeface="Arial" panose="020B0604020202020204" pitchFamily="34" charset="0"/>
              <a:buChar char="•"/>
            </a:pPr>
            <a:r>
              <a:rPr lang="en-US" sz="1600" dirty="0">
                <a:solidFill>
                  <a:srgbClr val="000000"/>
                </a:solidFill>
              </a:rPr>
              <a:t>After Council votes on a By-law, the Mayor must provide notice of intention to veto to the Clerk within two (2) days</a:t>
            </a:r>
          </a:p>
          <a:p>
            <a:pPr marL="628642" lvl="1" indent="-285750">
              <a:buFont typeface="Courier New" panose="02070309020205020404" pitchFamily="49" charset="0"/>
              <a:buChar char="o"/>
            </a:pPr>
            <a:r>
              <a:rPr lang="en-US" sz="1400" dirty="0">
                <a:solidFill>
                  <a:schemeClr val="tx2">
                    <a:lumMod val="75000"/>
                  </a:schemeClr>
                </a:solidFill>
              </a:rPr>
              <a:t>The Clerk is required to provide a copy of the notice of notice to Members of Council and the Public. </a:t>
            </a:r>
          </a:p>
          <a:p>
            <a:pPr marL="285750" indent="-285750">
              <a:buFont typeface="Arial" panose="020B0604020202020204" pitchFamily="34" charset="0"/>
              <a:buChar char="•"/>
            </a:pPr>
            <a:r>
              <a:rPr lang="en-US" sz="1600" dirty="0">
                <a:solidFill>
                  <a:srgbClr val="000000"/>
                </a:solidFill>
              </a:rPr>
              <a:t>If the Mayor has given notice of intention to veto, within fourteen days of the Council Meeting, the Mayor is required to:</a:t>
            </a:r>
          </a:p>
          <a:p>
            <a:pPr marL="628642" lvl="1" indent="-285750">
              <a:buFont typeface="Courier New" panose="02070309020205020404" pitchFamily="49" charset="0"/>
              <a:buChar char="o"/>
            </a:pPr>
            <a:r>
              <a:rPr lang="en-US" sz="1400" dirty="0">
                <a:solidFill>
                  <a:schemeClr val="tx2">
                    <a:lumMod val="75000"/>
                  </a:schemeClr>
                </a:solidFill>
              </a:rPr>
              <a:t>Provide written approval of the by-law; or</a:t>
            </a:r>
          </a:p>
          <a:p>
            <a:pPr marL="628642" lvl="1" indent="-285750">
              <a:buFont typeface="Courier New" panose="02070309020205020404" pitchFamily="49" charset="0"/>
              <a:buChar char="o"/>
            </a:pPr>
            <a:r>
              <a:rPr lang="en-US" sz="1400" dirty="0">
                <a:solidFill>
                  <a:schemeClr val="tx2">
                    <a:lumMod val="75000"/>
                  </a:schemeClr>
                </a:solidFill>
              </a:rPr>
              <a:t>Veto the By-law in writing (a veto notice) with reasons</a:t>
            </a:r>
          </a:p>
          <a:p>
            <a:pPr marL="285750" indent="-285750">
              <a:buFont typeface="Arial" panose="020B0604020202020204" pitchFamily="34" charset="0"/>
              <a:buChar char="•"/>
            </a:pPr>
            <a:r>
              <a:rPr lang="en-US" sz="1600" dirty="0">
                <a:solidFill>
                  <a:srgbClr val="000000"/>
                </a:solidFill>
              </a:rPr>
              <a:t>Within twenty-one (21) days of receiving the veto notice from the Clerk, Council can override the veto with a 2/3 vote</a:t>
            </a:r>
          </a:p>
          <a:p>
            <a:pPr marL="628642" lvl="1" indent="-285750">
              <a:buFont typeface="Courier New" panose="02070309020205020404" pitchFamily="49" charset="0"/>
              <a:buChar char="o"/>
            </a:pPr>
            <a:r>
              <a:rPr lang="en-US" sz="1400" dirty="0">
                <a:solidFill>
                  <a:srgbClr val="000000"/>
                </a:solidFill>
              </a:rPr>
              <a:t>The Mayor can vote on the proposal to override a veto.</a:t>
            </a:r>
          </a:p>
          <a:p>
            <a:pPr marL="285750" indent="-285750">
              <a:buFont typeface="Arial" panose="020B0604020202020204" pitchFamily="34" charset="0"/>
              <a:buChar char="•"/>
            </a:pPr>
            <a:r>
              <a:rPr lang="en-US" sz="1600" dirty="0">
                <a:solidFill>
                  <a:srgbClr val="000000"/>
                </a:solidFill>
              </a:rPr>
              <a:t>If Members of Council want to override a veto this would have to be by:</a:t>
            </a:r>
          </a:p>
          <a:p>
            <a:pPr marL="628642" lvl="1" indent="-285750">
              <a:buFont typeface="Courier New" panose="02070309020205020404" pitchFamily="49" charset="0"/>
              <a:buChar char="o"/>
            </a:pPr>
            <a:r>
              <a:rPr lang="en-US" sz="1400" dirty="0">
                <a:solidFill>
                  <a:schemeClr val="tx2">
                    <a:lumMod val="75000"/>
                  </a:schemeClr>
                </a:solidFill>
              </a:rPr>
              <a:t>Members Motion at a Regular Council Meeting; or </a:t>
            </a:r>
          </a:p>
          <a:p>
            <a:pPr marL="628642" lvl="1" indent="-285750">
              <a:buFont typeface="Courier New" panose="02070309020205020404" pitchFamily="49" charset="0"/>
              <a:buChar char="o"/>
            </a:pPr>
            <a:r>
              <a:rPr lang="en-US" sz="1400" dirty="0">
                <a:solidFill>
                  <a:schemeClr val="tx2">
                    <a:lumMod val="75000"/>
                  </a:schemeClr>
                </a:solidFill>
              </a:rPr>
              <a:t>At a Special Council Meeting called by the Mayor or a Majority of Council for that purpose.</a:t>
            </a:r>
          </a:p>
          <a:p>
            <a:pPr marL="285750" indent="-285750">
              <a:buFont typeface="Arial" panose="020B0604020202020204" pitchFamily="34" charset="0"/>
              <a:buChar char="•"/>
            </a:pPr>
            <a:endParaRPr lang="en-US" sz="1600" dirty="0">
              <a:solidFill>
                <a:srgbClr val="000000"/>
              </a:solidFill>
            </a:endParaRPr>
          </a:p>
          <a:p>
            <a:pPr lvl="1"/>
            <a:endParaRPr lang="en-US" sz="1400" dirty="0">
              <a:solidFill>
                <a:srgbClr val="000000"/>
              </a:solidFill>
            </a:endParaRPr>
          </a:p>
        </p:txBody>
      </p:sp>
    </p:spTree>
    <p:extLst>
      <p:ext uri="{BB962C8B-B14F-4D97-AF65-F5344CB8AC3E}">
        <p14:creationId xmlns:p14="http://schemas.microsoft.com/office/powerpoint/2010/main" val="229808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CEF8D-C412-F0F7-EA5E-6A52F5B254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031FB8F-AA08-B3F4-A878-52DE1B05D3BE}"/>
              </a:ext>
            </a:extLst>
          </p:cNvPr>
          <p:cNvPicPr>
            <a:picLocks noChangeAspect="1"/>
          </p:cNvPicPr>
          <p:nvPr/>
        </p:nvPicPr>
        <p:blipFill>
          <a:blip r:embed="rId2"/>
          <a:stretch>
            <a:fillRect/>
          </a:stretch>
        </p:blipFill>
        <p:spPr>
          <a:xfrm>
            <a:off x="892592" y="922020"/>
            <a:ext cx="4351368" cy="5577840"/>
          </a:xfrm>
          <a:prstGeom prst="rect">
            <a:avLst/>
          </a:prstGeom>
        </p:spPr>
      </p:pic>
    </p:spTree>
    <p:extLst>
      <p:ext uri="{BB962C8B-B14F-4D97-AF65-F5344CB8AC3E}">
        <p14:creationId xmlns:p14="http://schemas.microsoft.com/office/powerpoint/2010/main" val="360533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349C3-5BFC-ED0A-B08C-CFE118D5149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BFA644-0E64-908C-6B31-B19CDEC99E8A}"/>
              </a:ext>
            </a:extLst>
          </p:cNvPr>
          <p:cNvPicPr>
            <a:picLocks noChangeAspect="1"/>
          </p:cNvPicPr>
          <p:nvPr/>
        </p:nvPicPr>
        <p:blipFill>
          <a:blip r:embed="rId2"/>
          <a:stretch>
            <a:fillRect/>
          </a:stretch>
        </p:blipFill>
        <p:spPr>
          <a:xfrm>
            <a:off x="0" y="1333501"/>
            <a:ext cx="9144000" cy="5074917"/>
          </a:xfrm>
          <a:prstGeom prst="rect">
            <a:avLst/>
          </a:prstGeom>
          <a:noFill/>
          <a:ln>
            <a:noFill/>
          </a:ln>
        </p:spPr>
      </p:pic>
    </p:spTree>
    <p:extLst>
      <p:ext uri="{BB962C8B-B14F-4D97-AF65-F5344CB8AC3E}">
        <p14:creationId xmlns:p14="http://schemas.microsoft.com/office/powerpoint/2010/main" val="2360335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A6D85-5F7A-30F7-57AB-2F4D7DCF5FBC}"/>
              </a:ext>
            </a:extLst>
          </p:cNvPr>
          <p:cNvSpPr>
            <a:spLocks noGrp="1"/>
          </p:cNvSpPr>
          <p:nvPr>
            <p:ph type="body" idx="1"/>
          </p:nvPr>
        </p:nvSpPr>
        <p:spPr>
          <a:xfrm>
            <a:off x="156937" y="1533758"/>
            <a:ext cx="5821299" cy="5061006"/>
          </a:xfrm>
        </p:spPr>
        <p:txBody>
          <a:bodyPr/>
          <a:lstStyle/>
          <a:p>
            <a:pPr marL="285750" indent="-285750">
              <a:buFont typeface="Arial" panose="020B0604020202020204" pitchFamily="34" charset="0"/>
              <a:buChar char="•"/>
            </a:pPr>
            <a:r>
              <a:rPr lang="en-US" sz="1600" dirty="0">
                <a:solidFill>
                  <a:srgbClr val="000000"/>
                </a:solidFill>
              </a:rPr>
              <a:t>Regardless of section 263 (Filling Vacancies) of the Act, if the Office of the Mayor is vacant, the municipality shall require a by-election to be held in accordance with the </a:t>
            </a:r>
            <a:r>
              <a:rPr lang="en-US" sz="1600" i="1" dirty="0">
                <a:solidFill>
                  <a:srgbClr val="000000"/>
                </a:solidFill>
              </a:rPr>
              <a:t>Municipal Elections Act</a:t>
            </a:r>
            <a:endParaRPr lang="en-US" sz="1600" dirty="0">
              <a:solidFill>
                <a:srgbClr val="000000"/>
              </a:solidFill>
            </a:endParaRPr>
          </a:p>
          <a:p>
            <a:pPr marL="285750" indent="-285750">
              <a:buFont typeface="Arial" panose="020B0604020202020204" pitchFamily="34" charset="0"/>
              <a:buChar char="•"/>
            </a:pPr>
            <a:r>
              <a:rPr lang="en-US" sz="1600" b="1" dirty="0">
                <a:solidFill>
                  <a:srgbClr val="000000"/>
                </a:solidFill>
              </a:rPr>
              <a:t>Rules for filling a vacancy for Office of the Mayor:</a:t>
            </a:r>
          </a:p>
          <a:p>
            <a:pPr marL="628642" lvl="1" indent="-285750">
              <a:buFont typeface="Courier New" panose="02070309020205020404" pitchFamily="49" charset="0"/>
              <a:buChar char="o"/>
            </a:pPr>
            <a:r>
              <a:rPr lang="en-US" sz="1400" dirty="0">
                <a:solidFill>
                  <a:schemeClr val="tx2">
                    <a:lumMod val="75000"/>
                  </a:schemeClr>
                </a:solidFill>
              </a:rPr>
              <a:t>Within 60 days after a declaration of vacancy is made under section 262 re. a vacancy, Council shall pass a by-law requiring a by-election to fill the vacancy</a:t>
            </a:r>
          </a:p>
          <a:p>
            <a:pPr marL="628642" lvl="1" indent="-285750">
              <a:buFont typeface="Courier New" panose="02070309020205020404" pitchFamily="49" charset="0"/>
              <a:buChar char="o"/>
            </a:pPr>
            <a:r>
              <a:rPr lang="en-US" sz="1400" dirty="0">
                <a:solidFill>
                  <a:schemeClr val="tx2">
                    <a:lumMod val="75000"/>
                  </a:schemeClr>
                </a:solidFill>
              </a:rPr>
              <a:t>If a court declares the Office of the Mayor Vacant, Council shall pass a by-law requiring a by-election to fill the vacancy</a:t>
            </a:r>
          </a:p>
          <a:p>
            <a:pPr marL="628642" lvl="1" indent="-285750">
              <a:buFont typeface="Courier New" panose="02070309020205020404" pitchFamily="49" charset="0"/>
              <a:buChar char="o"/>
            </a:pPr>
            <a:r>
              <a:rPr lang="en-US" sz="1400" dirty="0">
                <a:solidFill>
                  <a:schemeClr val="tx2">
                    <a:lumMod val="75000"/>
                  </a:schemeClr>
                </a:solidFill>
              </a:rPr>
              <a:t>If the vacancy occurs within 90 days before voting day in a regular election, Council is not required to fill the vacancy.</a:t>
            </a:r>
          </a:p>
          <a:p>
            <a:pPr marL="285750" indent="-285750">
              <a:buFont typeface="Arial" panose="020B0604020202020204" pitchFamily="34" charset="0"/>
              <a:buChar char="•"/>
            </a:pPr>
            <a:r>
              <a:rPr lang="en-US" sz="1600" b="1" dirty="0">
                <a:solidFill>
                  <a:srgbClr val="000000"/>
                </a:solidFill>
              </a:rPr>
              <a:t>If the vacancy occurs after March 31 in the year of an Municipal Election:</a:t>
            </a:r>
          </a:p>
          <a:p>
            <a:pPr marL="628642" lvl="1" indent="-285750">
              <a:buFont typeface="Courier New" panose="02070309020205020404" pitchFamily="49" charset="0"/>
              <a:buChar char="o"/>
            </a:pPr>
            <a:r>
              <a:rPr lang="en-US" sz="1400" dirty="0">
                <a:solidFill>
                  <a:schemeClr val="tx2">
                    <a:lumMod val="75000"/>
                  </a:schemeClr>
                </a:solidFill>
              </a:rPr>
              <a:t>Within 60 days after a declaration of office is made under section 262, Council shall fill the vacancy by </a:t>
            </a:r>
            <a:r>
              <a:rPr lang="en-US" sz="1400" b="1" u="sng" dirty="0">
                <a:solidFill>
                  <a:schemeClr val="tx2">
                    <a:lumMod val="75000"/>
                  </a:schemeClr>
                </a:solidFill>
              </a:rPr>
              <a:t>appointing a person </a:t>
            </a:r>
            <a:r>
              <a:rPr lang="en-US" sz="1400" dirty="0">
                <a:solidFill>
                  <a:schemeClr val="tx2">
                    <a:lumMod val="75000"/>
                  </a:schemeClr>
                </a:solidFill>
              </a:rPr>
              <a:t>who has consented to accept the Office of the Mayor and </a:t>
            </a:r>
            <a:r>
              <a:rPr lang="en-US" sz="1400" u="sng" dirty="0">
                <a:solidFill>
                  <a:schemeClr val="tx2">
                    <a:lumMod val="75000"/>
                  </a:schemeClr>
                </a:solidFill>
              </a:rPr>
              <a:t>the municipality is not deemed to be prescribed for this Part for the remainder of the term of the appointed Office of the Mayor. </a:t>
            </a:r>
            <a:endParaRPr lang="en-US" sz="1400" b="1" u="sng" dirty="0">
              <a:solidFill>
                <a:schemeClr val="tx2">
                  <a:lumMod val="75000"/>
                </a:schemeClr>
              </a:solidFill>
            </a:endParaRPr>
          </a:p>
          <a:p>
            <a:pPr lvl="1"/>
            <a:endParaRPr lang="en-US" sz="1400" dirty="0">
              <a:solidFill>
                <a:schemeClr val="tx2">
                  <a:lumMod val="75000"/>
                </a:schemeClr>
              </a:solidFill>
            </a:endParaRPr>
          </a:p>
          <a:p>
            <a:pPr marL="285750" indent="-285750">
              <a:buFont typeface="Arial" panose="020B0604020202020204" pitchFamily="34" charset="0"/>
              <a:buChar char="•"/>
            </a:pPr>
            <a:endParaRPr lang="en-CA" sz="1600" dirty="0">
              <a:solidFill>
                <a:srgbClr val="000000"/>
              </a:solidFill>
            </a:endParaRPr>
          </a:p>
        </p:txBody>
      </p:sp>
      <p:sp>
        <p:nvSpPr>
          <p:cNvPr id="3" name="Title 2">
            <a:extLst>
              <a:ext uri="{FF2B5EF4-FFF2-40B4-BE49-F238E27FC236}">
                <a16:creationId xmlns:a16="http://schemas.microsoft.com/office/drawing/2014/main" id="{2C00E4FA-F391-8ED6-E51E-D8916DAE25C5}"/>
              </a:ext>
            </a:extLst>
          </p:cNvPr>
          <p:cNvSpPr>
            <a:spLocks noGrp="1"/>
          </p:cNvSpPr>
          <p:nvPr>
            <p:ph type="title"/>
          </p:nvPr>
        </p:nvSpPr>
        <p:spPr>
          <a:xfrm>
            <a:off x="260847" y="725055"/>
            <a:ext cx="7886700" cy="716084"/>
          </a:xfrm>
        </p:spPr>
        <p:txBody>
          <a:bodyPr/>
          <a:lstStyle/>
          <a:p>
            <a:r>
              <a:rPr lang="en-US" dirty="0"/>
              <a:t>Vacancy of Mayor</a:t>
            </a:r>
            <a:endParaRPr lang="en-CA" dirty="0"/>
          </a:p>
        </p:txBody>
      </p:sp>
    </p:spTree>
    <p:extLst>
      <p:ext uri="{BB962C8B-B14F-4D97-AF65-F5344CB8AC3E}">
        <p14:creationId xmlns:p14="http://schemas.microsoft.com/office/powerpoint/2010/main" val="3207157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50E9-E40D-B242-A074-0BD52A838C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382553-44F8-0560-34A7-8E3839B1E05B}"/>
              </a:ext>
            </a:extLst>
          </p:cNvPr>
          <p:cNvSpPr>
            <a:spLocks noGrp="1"/>
          </p:cNvSpPr>
          <p:nvPr>
            <p:ph type="body" idx="1"/>
          </p:nvPr>
        </p:nvSpPr>
        <p:spPr>
          <a:xfrm>
            <a:off x="156936" y="1291303"/>
            <a:ext cx="7054355" cy="5061006"/>
          </a:xfrm>
        </p:spPr>
        <p:txBody>
          <a:bodyPr/>
          <a:lstStyle/>
          <a:p>
            <a:pPr marL="285750" indent="-285750">
              <a:buFont typeface="Arial" panose="020B0604020202020204" pitchFamily="34" charset="0"/>
              <a:buChar char="•"/>
            </a:pPr>
            <a:r>
              <a:rPr lang="en-US" sz="1600" dirty="0">
                <a:solidFill>
                  <a:srgbClr val="000000"/>
                </a:solidFill>
              </a:rPr>
              <a:t>Subject to prescribed limitations, the Mayor may delegate their powers and duties regarding:</a:t>
            </a:r>
          </a:p>
          <a:p>
            <a:pPr marL="628642" lvl="1" indent="-285750">
              <a:buFont typeface="Courier New" panose="02070309020205020404" pitchFamily="49" charset="0"/>
              <a:buChar char="o"/>
            </a:pPr>
            <a:r>
              <a:rPr lang="en-US" sz="1400" dirty="0">
                <a:solidFill>
                  <a:schemeClr val="tx2">
                    <a:lumMod val="75000"/>
                  </a:schemeClr>
                </a:solidFill>
              </a:rPr>
              <a:t>The powers and duties of the CAO. (s.284.5)</a:t>
            </a:r>
          </a:p>
          <a:p>
            <a:pPr marL="628642" lvl="1" indent="-285750">
              <a:buFont typeface="Courier New" panose="02070309020205020404" pitchFamily="49" charset="0"/>
              <a:buChar char="o"/>
            </a:pPr>
            <a:r>
              <a:rPr lang="en-US" sz="1400" dirty="0">
                <a:solidFill>
                  <a:schemeClr val="tx2">
                    <a:lumMod val="75000"/>
                  </a:schemeClr>
                </a:solidFill>
              </a:rPr>
              <a:t>The organizational structure (s.284.6)</a:t>
            </a:r>
          </a:p>
          <a:p>
            <a:pPr marL="628642" lvl="1" indent="-285750">
              <a:buFont typeface="Courier New" panose="02070309020205020404" pitchFamily="49" charset="0"/>
              <a:buChar char="o"/>
            </a:pPr>
            <a:r>
              <a:rPr lang="en-US" sz="1400" dirty="0">
                <a:solidFill>
                  <a:schemeClr val="tx2">
                    <a:lumMod val="75000"/>
                  </a:schemeClr>
                </a:solidFill>
              </a:rPr>
              <a:t>Local boards (s.284.8)</a:t>
            </a:r>
          </a:p>
          <a:p>
            <a:pPr marL="628642" lvl="1" indent="-285750">
              <a:buFont typeface="Courier New" panose="02070309020205020404" pitchFamily="49" charset="0"/>
              <a:buChar char="o"/>
            </a:pPr>
            <a:r>
              <a:rPr lang="en-US" sz="1400" dirty="0">
                <a:solidFill>
                  <a:schemeClr val="tx2">
                    <a:lumMod val="75000"/>
                  </a:schemeClr>
                </a:solidFill>
              </a:rPr>
              <a:t>Committees (s.284.8)</a:t>
            </a:r>
          </a:p>
          <a:p>
            <a:pPr marL="285750" indent="-285750">
              <a:buFont typeface="Arial" panose="020B0604020202020204" pitchFamily="34" charset="0"/>
              <a:buChar char="•"/>
            </a:pPr>
            <a:r>
              <a:rPr lang="en-US" sz="1600" b="1" dirty="0">
                <a:solidFill>
                  <a:srgbClr val="000000"/>
                </a:solidFill>
              </a:rPr>
              <a:t>The Mayor </a:t>
            </a:r>
            <a:r>
              <a:rPr lang="en-US" sz="1600" b="1" u="sng" dirty="0">
                <a:solidFill>
                  <a:srgbClr val="000000"/>
                </a:solidFill>
              </a:rPr>
              <a:t>may only delegate these powers to Council</a:t>
            </a:r>
          </a:p>
          <a:p>
            <a:pPr marL="285750" indent="-285750">
              <a:buFont typeface="Arial" panose="020B0604020202020204" pitchFamily="34" charset="0"/>
              <a:buChar char="•"/>
            </a:pPr>
            <a:r>
              <a:rPr lang="en-US" sz="1600" dirty="0">
                <a:solidFill>
                  <a:srgbClr val="000000"/>
                </a:solidFill>
              </a:rPr>
              <a:t>The provisions of section 23.1 (2) of the Municipal Act apply to any delegation, and can is delegated to Council or the CAO</a:t>
            </a:r>
          </a:p>
          <a:p>
            <a:endParaRPr lang="en-US" sz="1600" dirty="0">
              <a:solidFill>
                <a:srgbClr val="000000"/>
              </a:solidFill>
            </a:endParaRPr>
          </a:p>
          <a:p>
            <a:pPr marL="285750" indent="-285750">
              <a:buFont typeface="Arial" panose="020B0604020202020204" pitchFamily="34" charset="0"/>
              <a:buChar char="•"/>
            </a:pPr>
            <a:endParaRPr lang="en-US" sz="1600" b="1" u="sng" dirty="0">
              <a:solidFill>
                <a:srgbClr val="000000"/>
              </a:solidFill>
            </a:endParaRPr>
          </a:p>
          <a:p>
            <a:pPr lvl="1"/>
            <a:endParaRPr lang="en-US" sz="1400" u="sng" dirty="0">
              <a:solidFill>
                <a:schemeClr val="tx2">
                  <a:lumMod val="75000"/>
                </a:schemeClr>
              </a:solidFill>
            </a:endParaRPr>
          </a:p>
          <a:p>
            <a:pPr marL="285750" indent="-285750">
              <a:buFont typeface="Arial" panose="020B0604020202020204" pitchFamily="34" charset="0"/>
              <a:buChar char="•"/>
            </a:pPr>
            <a:endParaRPr lang="en-CA" sz="1600" dirty="0">
              <a:solidFill>
                <a:srgbClr val="000000"/>
              </a:solidFill>
            </a:endParaRPr>
          </a:p>
        </p:txBody>
      </p:sp>
      <p:sp>
        <p:nvSpPr>
          <p:cNvPr id="3" name="Title 2">
            <a:extLst>
              <a:ext uri="{FF2B5EF4-FFF2-40B4-BE49-F238E27FC236}">
                <a16:creationId xmlns:a16="http://schemas.microsoft.com/office/drawing/2014/main" id="{38637460-0268-6833-FB5C-B02CF2AAAC86}"/>
              </a:ext>
            </a:extLst>
          </p:cNvPr>
          <p:cNvSpPr>
            <a:spLocks noGrp="1"/>
          </p:cNvSpPr>
          <p:nvPr>
            <p:ph type="title"/>
          </p:nvPr>
        </p:nvSpPr>
        <p:spPr>
          <a:xfrm>
            <a:off x="156937" y="641103"/>
            <a:ext cx="7886700" cy="716084"/>
          </a:xfrm>
        </p:spPr>
        <p:txBody>
          <a:bodyPr/>
          <a:lstStyle/>
          <a:p>
            <a:r>
              <a:rPr lang="en-US" dirty="0"/>
              <a:t>Delegation </a:t>
            </a:r>
            <a:endParaRPr lang="en-CA" dirty="0"/>
          </a:p>
        </p:txBody>
      </p:sp>
      <p:pic>
        <p:nvPicPr>
          <p:cNvPr id="5" name="Picture 4">
            <a:extLst>
              <a:ext uri="{FF2B5EF4-FFF2-40B4-BE49-F238E27FC236}">
                <a16:creationId xmlns:a16="http://schemas.microsoft.com/office/drawing/2014/main" id="{B9200C08-ABA9-0823-EA54-4E8B5069B529}"/>
              </a:ext>
            </a:extLst>
          </p:cNvPr>
          <p:cNvPicPr>
            <a:picLocks noChangeAspect="1"/>
          </p:cNvPicPr>
          <p:nvPr/>
        </p:nvPicPr>
        <p:blipFill>
          <a:blip r:embed="rId2"/>
          <a:stretch>
            <a:fillRect/>
          </a:stretch>
        </p:blipFill>
        <p:spPr>
          <a:xfrm>
            <a:off x="591083" y="3773508"/>
            <a:ext cx="4846825" cy="3084492"/>
          </a:xfrm>
          <a:prstGeom prst="rect">
            <a:avLst/>
          </a:prstGeom>
        </p:spPr>
      </p:pic>
    </p:spTree>
    <p:extLst>
      <p:ext uri="{BB962C8B-B14F-4D97-AF65-F5344CB8AC3E}">
        <p14:creationId xmlns:p14="http://schemas.microsoft.com/office/powerpoint/2010/main" val="340040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1550-9F3F-16E5-3AF8-7E987BDC7B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69EAEDB-6D09-9405-9EDE-A0D3C0D21400}"/>
              </a:ext>
            </a:extLst>
          </p:cNvPr>
          <p:cNvSpPr>
            <a:spLocks noGrp="1"/>
          </p:cNvSpPr>
          <p:nvPr>
            <p:ph type="body" idx="1"/>
          </p:nvPr>
        </p:nvSpPr>
        <p:spPr>
          <a:xfrm>
            <a:off x="156937" y="1533758"/>
            <a:ext cx="6001408" cy="2449424"/>
          </a:xfrm>
        </p:spPr>
        <p:txBody>
          <a:bodyPr/>
          <a:lstStyle/>
          <a:p>
            <a:pPr marL="285750" indent="-285750">
              <a:buFont typeface="Arial" panose="020B0604020202020204" pitchFamily="34" charset="0"/>
              <a:buChar char="•"/>
            </a:pPr>
            <a:r>
              <a:rPr lang="en-US" sz="1600" dirty="0">
                <a:solidFill>
                  <a:srgbClr val="000000"/>
                </a:solidFill>
              </a:rPr>
              <a:t>A </a:t>
            </a:r>
            <a:r>
              <a:rPr lang="en-US" sz="1600" u="sng" dirty="0">
                <a:solidFill>
                  <a:srgbClr val="000000"/>
                </a:solidFill>
              </a:rPr>
              <a:t>decision made, or veto power or other power exercised,</a:t>
            </a:r>
            <a:r>
              <a:rPr lang="en-US" sz="1600" dirty="0">
                <a:solidFill>
                  <a:srgbClr val="000000"/>
                </a:solidFill>
              </a:rPr>
              <a:t> legally and in good faith under this part, </a:t>
            </a:r>
            <a:r>
              <a:rPr lang="en-US" sz="1600" u="sng" dirty="0">
                <a:solidFill>
                  <a:srgbClr val="000000"/>
                </a:solidFill>
              </a:rPr>
              <a:t>shall not be quashed or open to review</a:t>
            </a:r>
            <a:r>
              <a:rPr lang="en-US" sz="1600" dirty="0">
                <a:solidFill>
                  <a:srgbClr val="000000"/>
                </a:solidFill>
              </a:rPr>
              <a:t> by any court because of the unreasonableness of the decision or exercise of the veto power or other power. </a:t>
            </a:r>
            <a:endParaRPr lang="en-CA" sz="1600" u="sng" dirty="0">
              <a:solidFill>
                <a:srgbClr val="000000"/>
              </a:solidFill>
            </a:endParaRPr>
          </a:p>
        </p:txBody>
      </p:sp>
      <p:sp>
        <p:nvSpPr>
          <p:cNvPr id="3" name="Title 2">
            <a:extLst>
              <a:ext uri="{FF2B5EF4-FFF2-40B4-BE49-F238E27FC236}">
                <a16:creationId xmlns:a16="http://schemas.microsoft.com/office/drawing/2014/main" id="{BDC60932-1677-EB18-421C-F2261BA8109C}"/>
              </a:ext>
            </a:extLst>
          </p:cNvPr>
          <p:cNvSpPr>
            <a:spLocks noGrp="1"/>
          </p:cNvSpPr>
          <p:nvPr>
            <p:ph type="title"/>
          </p:nvPr>
        </p:nvSpPr>
        <p:spPr>
          <a:xfrm>
            <a:off x="260847" y="725055"/>
            <a:ext cx="7886700" cy="716084"/>
          </a:xfrm>
        </p:spPr>
        <p:txBody>
          <a:bodyPr/>
          <a:lstStyle/>
          <a:p>
            <a:r>
              <a:rPr lang="en-US" dirty="0"/>
              <a:t>Immunity</a:t>
            </a:r>
            <a:endParaRPr lang="en-CA" dirty="0"/>
          </a:p>
        </p:txBody>
      </p:sp>
      <p:sp>
        <p:nvSpPr>
          <p:cNvPr id="4" name="Title 2">
            <a:extLst>
              <a:ext uri="{FF2B5EF4-FFF2-40B4-BE49-F238E27FC236}">
                <a16:creationId xmlns:a16="http://schemas.microsoft.com/office/drawing/2014/main" id="{66127B2A-8EB5-F8A5-AC35-ABE040F4CCD6}"/>
              </a:ext>
            </a:extLst>
          </p:cNvPr>
          <p:cNvSpPr txBox="1">
            <a:spLocks/>
          </p:cNvSpPr>
          <p:nvPr/>
        </p:nvSpPr>
        <p:spPr>
          <a:xfrm>
            <a:off x="260847" y="2980903"/>
            <a:ext cx="7886700" cy="716084"/>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US" dirty="0"/>
              <a:t>Transition</a:t>
            </a:r>
            <a:endParaRPr lang="en-CA" dirty="0"/>
          </a:p>
        </p:txBody>
      </p:sp>
      <p:sp>
        <p:nvSpPr>
          <p:cNvPr id="5" name="Text Placeholder 1">
            <a:extLst>
              <a:ext uri="{FF2B5EF4-FFF2-40B4-BE49-F238E27FC236}">
                <a16:creationId xmlns:a16="http://schemas.microsoft.com/office/drawing/2014/main" id="{9F8D09CC-8BD2-EB7B-3AED-0E56198012CA}"/>
              </a:ext>
            </a:extLst>
          </p:cNvPr>
          <p:cNvSpPr txBox="1">
            <a:spLocks/>
          </p:cNvSpPr>
          <p:nvPr/>
        </p:nvSpPr>
        <p:spPr>
          <a:xfrm>
            <a:off x="156937" y="3837975"/>
            <a:ext cx="6001408" cy="2294970"/>
          </a:xfrm>
          <a:prstGeom prst="rect">
            <a:avLst/>
          </a:prstGeom>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rgbClr val="828383"/>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600" dirty="0">
                <a:solidFill>
                  <a:srgbClr val="000000"/>
                </a:solidFill>
              </a:rPr>
              <a:t>A </a:t>
            </a:r>
            <a:r>
              <a:rPr lang="en-US" sz="1600" u="sng" dirty="0">
                <a:solidFill>
                  <a:srgbClr val="000000"/>
                </a:solidFill>
              </a:rPr>
              <a:t>person who held one of the following positions </a:t>
            </a:r>
            <a:r>
              <a:rPr lang="en-US" sz="1600" dirty="0">
                <a:solidFill>
                  <a:srgbClr val="000000"/>
                </a:solidFill>
              </a:rPr>
              <a:t>before the municipality was designed under this part </a:t>
            </a:r>
            <a:r>
              <a:rPr lang="en-US" sz="1600" u="sng" dirty="0">
                <a:solidFill>
                  <a:srgbClr val="000000"/>
                </a:solidFill>
              </a:rPr>
              <a:t>shall continue in that position unless they are dismissed or the appointment revoked </a:t>
            </a:r>
            <a:r>
              <a:rPr lang="en-US" sz="1600" dirty="0">
                <a:solidFill>
                  <a:srgbClr val="000000"/>
                </a:solidFill>
              </a:rPr>
              <a:t>by the Mayor:</a:t>
            </a:r>
          </a:p>
          <a:p>
            <a:pPr marL="628642" lvl="1" indent="-285750">
              <a:buFont typeface="Courier New" panose="02070309020205020404" pitchFamily="49" charset="0"/>
              <a:buChar char="o"/>
            </a:pPr>
            <a:r>
              <a:rPr lang="en-US" sz="1750" dirty="0">
                <a:solidFill>
                  <a:srgbClr val="000000"/>
                </a:solidFill>
              </a:rPr>
              <a:t>CAO</a:t>
            </a:r>
          </a:p>
          <a:p>
            <a:pPr marL="628642" lvl="1" indent="-285750">
              <a:buFont typeface="Courier New" panose="02070309020205020404" pitchFamily="49" charset="0"/>
              <a:buChar char="o"/>
            </a:pPr>
            <a:r>
              <a:rPr lang="en-US" sz="1750" dirty="0">
                <a:solidFill>
                  <a:srgbClr val="000000"/>
                </a:solidFill>
              </a:rPr>
              <a:t>Chair or vice-chair of a local board </a:t>
            </a:r>
          </a:p>
          <a:p>
            <a:pPr marL="628642" lvl="1" indent="-285750">
              <a:buFont typeface="Courier New" panose="02070309020205020404" pitchFamily="49" charset="0"/>
              <a:buChar char="o"/>
            </a:pPr>
            <a:r>
              <a:rPr lang="en-US" sz="1750" dirty="0">
                <a:solidFill>
                  <a:srgbClr val="000000"/>
                </a:solidFill>
              </a:rPr>
              <a:t>Chair or vice-chair of a committee</a:t>
            </a:r>
            <a:endParaRPr lang="en-CA" sz="1750" dirty="0">
              <a:solidFill>
                <a:srgbClr val="000000"/>
              </a:solidFill>
            </a:endParaRPr>
          </a:p>
        </p:txBody>
      </p:sp>
    </p:spTree>
    <p:extLst>
      <p:ext uri="{BB962C8B-B14F-4D97-AF65-F5344CB8AC3E}">
        <p14:creationId xmlns:p14="http://schemas.microsoft.com/office/powerpoint/2010/main" val="1716950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74877-1DD2-6844-2A13-7E26C83C24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D6DEDC-2313-2197-46B8-A0338EBB37F8}"/>
              </a:ext>
            </a:extLst>
          </p:cNvPr>
          <p:cNvSpPr>
            <a:spLocks noGrp="1"/>
          </p:cNvSpPr>
          <p:nvPr>
            <p:ph type="title"/>
          </p:nvPr>
        </p:nvSpPr>
        <p:spPr>
          <a:xfrm>
            <a:off x="427101" y="1073726"/>
            <a:ext cx="7886700" cy="716084"/>
          </a:xfrm>
        </p:spPr>
        <p:txBody>
          <a:bodyPr>
            <a:normAutofit fontScale="90000"/>
          </a:bodyPr>
          <a:lstStyle/>
          <a:p>
            <a:r>
              <a:rPr lang="en-CA" sz="3100" dirty="0"/>
              <a:t>Budget</a:t>
            </a:r>
            <a:br>
              <a:rPr lang="en-CA" dirty="0"/>
            </a:br>
            <a:endParaRPr lang="en-CA" dirty="0"/>
          </a:p>
        </p:txBody>
      </p:sp>
      <p:sp>
        <p:nvSpPr>
          <p:cNvPr id="6" name="Text Placeholder 1">
            <a:extLst>
              <a:ext uri="{FF2B5EF4-FFF2-40B4-BE49-F238E27FC236}">
                <a16:creationId xmlns:a16="http://schemas.microsoft.com/office/drawing/2014/main" id="{1A92191A-863E-CC7A-D2FB-79F6036DBE1B}"/>
              </a:ext>
            </a:extLst>
          </p:cNvPr>
          <p:cNvSpPr>
            <a:spLocks noGrp="1"/>
          </p:cNvSpPr>
          <p:nvPr>
            <p:ph type="body" idx="1"/>
          </p:nvPr>
        </p:nvSpPr>
        <p:spPr>
          <a:xfrm>
            <a:off x="259771" y="1586742"/>
            <a:ext cx="5898573" cy="5098076"/>
          </a:xfrm>
        </p:spPr>
        <p:txBody>
          <a:bodyPr/>
          <a:lstStyle/>
          <a:p>
            <a:pPr marL="285750" indent="-285750">
              <a:buFont typeface="Arial" panose="020B0604020202020204" pitchFamily="34" charset="0"/>
              <a:buChar char="•"/>
            </a:pPr>
            <a:r>
              <a:rPr lang="en-US" sz="1800" dirty="0">
                <a:solidFill>
                  <a:srgbClr val="000000"/>
                </a:solidFill>
              </a:rPr>
              <a:t>Under the Strong Mayor Powers, the Mayor </a:t>
            </a:r>
            <a:r>
              <a:rPr lang="en-US" sz="1800" dirty="0">
                <a:solidFill>
                  <a:schemeClr val="tx2">
                    <a:lumMod val="75000"/>
                  </a:schemeClr>
                </a:solidFill>
              </a:rPr>
              <a:t>is assigned the “powers and duties with respect to </a:t>
            </a:r>
            <a:r>
              <a:rPr lang="en-US" sz="1800" u="sng" dirty="0">
                <a:solidFill>
                  <a:schemeClr val="tx2">
                    <a:lumMod val="75000"/>
                  </a:schemeClr>
                </a:solidFill>
              </a:rPr>
              <a:t>proposing and adopting </a:t>
            </a:r>
            <a:r>
              <a:rPr lang="en-US" sz="1800" dirty="0">
                <a:solidFill>
                  <a:schemeClr val="tx2">
                    <a:lumMod val="75000"/>
                  </a:schemeClr>
                </a:solidFill>
              </a:rPr>
              <a:t>a budget”</a:t>
            </a:r>
          </a:p>
          <a:p>
            <a:endParaRPr lang="en-US" sz="1800" dirty="0">
              <a:solidFill>
                <a:schemeClr val="tx2">
                  <a:lumMod val="75000"/>
                </a:schemeClr>
              </a:solidFill>
            </a:endParaRPr>
          </a:p>
          <a:p>
            <a:pPr marL="628642" lvl="1" indent="-285750">
              <a:buFont typeface="Courier New" panose="02070309020205020404" pitchFamily="49" charset="0"/>
              <a:buChar char="o"/>
            </a:pPr>
            <a:r>
              <a:rPr lang="en-US" sz="1600" dirty="0">
                <a:solidFill>
                  <a:srgbClr val="000000"/>
                </a:solidFill>
              </a:rPr>
              <a:t>Under Part VI.1 of the Act, Council does not approve the Town Budget – this responsibility now belongs to the Mayor.</a:t>
            </a:r>
          </a:p>
          <a:p>
            <a:pPr marL="628642" lvl="1" indent="-285750">
              <a:buFont typeface="Courier New" panose="02070309020205020404" pitchFamily="49" charset="0"/>
              <a:buChar char="o"/>
            </a:pPr>
            <a:endParaRPr lang="en-US" sz="1600" dirty="0">
              <a:solidFill>
                <a:srgbClr val="000000"/>
              </a:solidFill>
            </a:endParaRPr>
          </a:p>
          <a:p>
            <a:pPr marL="285750" indent="-285750">
              <a:buFont typeface="Arial" panose="020B0604020202020204" pitchFamily="34" charset="0"/>
              <a:buChar char="•"/>
            </a:pPr>
            <a:r>
              <a:rPr lang="en-US" sz="1800" dirty="0" err="1">
                <a:solidFill>
                  <a:srgbClr val="000000"/>
                </a:solidFill>
              </a:rPr>
              <a:t>O.Reg</a:t>
            </a:r>
            <a:r>
              <a:rPr lang="en-US" sz="1800" dirty="0">
                <a:solidFill>
                  <a:srgbClr val="000000"/>
                </a:solidFill>
              </a:rPr>
              <a:t>. 530/22 defines a process to approve budgets:</a:t>
            </a:r>
          </a:p>
          <a:p>
            <a:endParaRPr lang="en-US" sz="1800" dirty="0">
              <a:solidFill>
                <a:srgbClr val="000000"/>
              </a:solidFill>
            </a:endParaRPr>
          </a:p>
          <a:p>
            <a:pPr marL="628642" lvl="1" indent="-285750">
              <a:buFont typeface="Courier New" panose="02070309020205020404" pitchFamily="49" charset="0"/>
              <a:buChar char="o"/>
            </a:pPr>
            <a:r>
              <a:rPr lang="en-US" sz="1600" dirty="0">
                <a:solidFill>
                  <a:srgbClr val="000000"/>
                </a:solidFill>
              </a:rPr>
              <a:t>The Mayor is required to provide a proposed budget to Council, the Clerk and the public by February 1 of each year</a:t>
            </a:r>
          </a:p>
          <a:p>
            <a:pPr marL="628642" lvl="1" indent="-285750">
              <a:buFont typeface="Courier New" panose="02070309020205020404" pitchFamily="49" charset="0"/>
              <a:buChar char="o"/>
            </a:pPr>
            <a:endParaRPr lang="en-US" sz="1600" dirty="0">
              <a:solidFill>
                <a:srgbClr val="000000"/>
              </a:solidFill>
            </a:endParaRPr>
          </a:p>
          <a:p>
            <a:pPr marL="628642" lvl="1" indent="-285750">
              <a:buFont typeface="Courier New" panose="02070309020205020404" pitchFamily="49" charset="0"/>
              <a:buChar char="o"/>
            </a:pPr>
            <a:r>
              <a:rPr lang="en-US" sz="1600" dirty="0">
                <a:solidFill>
                  <a:srgbClr val="000000"/>
                </a:solidFill>
              </a:rPr>
              <a:t>If the Mayor does not propose a budget to Council by February 1, Council is responsible for preparing the Budget.</a:t>
            </a:r>
          </a:p>
        </p:txBody>
      </p:sp>
    </p:spTree>
    <p:extLst>
      <p:ext uri="{BB962C8B-B14F-4D97-AF65-F5344CB8AC3E}">
        <p14:creationId xmlns:p14="http://schemas.microsoft.com/office/powerpoint/2010/main" val="250170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F0A5A-BD5E-435A-9699-80548C1DC78F}"/>
              </a:ext>
            </a:extLst>
          </p:cNvPr>
          <p:cNvSpPr>
            <a:spLocks noGrp="1"/>
          </p:cNvSpPr>
          <p:nvPr>
            <p:ph type="body" idx="1"/>
          </p:nvPr>
        </p:nvSpPr>
        <p:spPr>
          <a:xfrm>
            <a:off x="143082" y="1808019"/>
            <a:ext cx="6042973" cy="4939145"/>
          </a:xfrm>
        </p:spPr>
        <p:txBody>
          <a:bodyPr/>
          <a:lstStyle/>
          <a:p>
            <a:pPr marL="285750" indent="-285750">
              <a:buFont typeface="Arial" panose="020B0604020202020204" pitchFamily="34" charset="0"/>
              <a:buChar char="•"/>
            </a:pPr>
            <a:r>
              <a:rPr lang="en-US" sz="2000" dirty="0">
                <a:solidFill>
                  <a:schemeClr val="tx1">
                    <a:lumMod val="50000"/>
                  </a:schemeClr>
                </a:solidFill>
              </a:rPr>
              <a:t>Bill 3, Strong Mayors, Building Homes Act, 2022, received Royal Assent on September 8, 2022.</a:t>
            </a:r>
          </a:p>
          <a:p>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Bill 3 added “Part VI.1 – Special Powers and Duties of the Head of Council – </a:t>
            </a:r>
            <a:r>
              <a:rPr lang="en-US" sz="2000" i="1" dirty="0">
                <a:solidFill>
                  <a:schemeClr val="tx1">
                    <a:lumMod val="50000"/>
                  </a:schemeClr>
                </a:solidFill>
              </a:rPr>
              <a:t>to the Municipal Act, 2001</a:t>
            </a:r>
          </a:p>
          <a:p>
            <a:pPr marL="285750" indent="-285750">
              <a:buFont typeface="Arial" panose="020B0604020202020204" pitchFamily="34" charset="0"/>
              <a:buChar char="•"/>
            </a:pPr>
            <a:endParaRPr lang="en-US" sz="2000" i="1" dirty="0">
              <a:solidFill>
                <a:schemeClr val="tx1">
                  <a:lumMod val="50000"/>
                </a:schemeClr>
              </a:solidFill>
            </a:endParaRPr>
          </a:p>
          <a:p>
            <a:pPr marL="628642" lvl="1" indent="-285750">
              <a:buFont typeface="Wingdings" panose="05000000000000000000" pitchFamily="2" charset="2"/>
              <a:buChar char="ü"/>
            </a:pPr>
            <a:r>
              <a:rPr lang="en-US" sz="1800" dirty="0">
                <a:solidFill>
                  <a:schemeClr val="tx2">
                    <a:lumMod val="75000"/>
                  </a:schemeClr>
                </a:solidFill>
              </a:rPr>
              <a:t>Part VI.1 are the rules commonly  referred to as Strong Mayor Powers</a:t>
            </a:r>
          </a:p>
          <a:p>
            <a:pPr marL="628642" lvl="1" indent="-285750">
              <a:buFont typeface="Wingdings" panose="05000000000000000000" pitchFamily="2" charset="2"/>
              <a:buChar char="ü"/>
            </a:pPr>
            <a:endParaRPr lang="en-US" sz="1800" dirty="0">
              <a:solidFill>
                <a:schemeClr val="tx2">
                  <a:lumMod val="75000"/>
                </a:schemeClr>
              </a:solidFill>
            </a:endParaRPr>
          </a:p>
          <a:p>
            <a:pPr marL="285750" indent="-285750">
              <a:buFont typeface="Arial" panose="020B0604020202020204" pitchFamily="34" charset="0"/>
              <a:buChar char="•"/>
            </a:pPr>
            <a:r>
              <a:rPr lang="en-US" sz="2000" dirty="0">
                <a:solidFill>
                  <a:schemeClr val="tx1">
                    <a:lumMod val="50000"/>
                  </a:schemeClr>
                </a:solidFill>
              </a:rPr>
              <a:t>Bill 39, The Better Municipal Governance Act, 2022, received Royal Assent on December 8, 2022</a:t>
            </a:r>
          </a:p>
          <a:p>
            <a:pPr marL="285750" indent="-285750">
              <a:buFont typeface="Arial" panose="020B0604020202020204" pitchFamily="34" charset="0"/>
              <a:buChar char="•"/>
            </a:pPr>
            <a:endParaRPr lang="en-US" sz="2000" dirty="0">
              <a:solidFill>
                <a:schemeClr val="tx1">
                  <a:lumMod val="50000"/>
                </a:schemeClr>
              </a:solidFill>
            </a:endParaRPr>
          </a:p>
          <a:p>
            <a:pPr marL="628642" lvl="1" indent="-285750">
              <a:buFont typeface="Wingdings" panose="05000000000000000000" pitchFamily="2" charset="2"/>
              <a:buChar char="ü"/>
            </a:pPr>
            <a:r>
              <a:rPr lang="en-US" sz="1800" dirty="0">
                <a:solidFill>
                  <a:schemeClr val="accent1">
                    <a:lumMod val="75000"/>
                  </a:schemeClr>
                </a:solidFill>
              </a:rPr>
              <a:t>Amended Part VI.1 of the Municipal Act, 2001</a:t>
            </a:r>
          </a:p>
          <a:p>
            <a:pPr marL="628642" lvl="1" indent="-285750">
              <a:buFont typeface="Wingdings" panose="05000000000000000000" pitchFamily="2" charset="2"/>
              <a:buChar char="ü"/>
            </a:pPr>
            <a:r>
              <a:rPr lang="en-US" sz="1800" dirty="0">
                <a:solidFill>
                  <a:schemeClr val="accent1">
                    <a:lumMod val="75000"/>
                  </a:schemeClr>
                </a:solidFill>
              </a:rPr>
              <a:t>Enhanced mayoral powers to propose and amend certain by-laws related to prescribed provincial priorities. </a:t>
            </a:r>
          </a:p>
          <a:p>
            <a:pPr marL="285750" indent="-285750">
              <a:buFont typeface="Arial" panose="020B0604020202020204" pitchFamily="34" charset="0"/>
              <a:buChar char="•"/>
            </a:pPr>
            <a:endParaRPr lang="en-US" sz="1800" dirty="0"/>
          </a:p>
          <a:p>
            <a:endParaRPr lang="en-US" dirty="0"/>
          </a:p>
          <a:p>
            <a:endParaRPr lang="en-CA" dirty="0"/>
          </a:p>
        </p:txBody>
      </p:sp>
      <p:sp>
        <p:nvSpPr>
          <p:cNvPr id="3" name="Title 2">
            <a:extLst>
              <a:ext uri="{FF2B5EF4-FFF2-40B4-BE49-F238E27FC236}">
                <a16:creationId xmlns:a16="http://schemas.microsoft.com/office/drawing/2014/main" id="{AF32FA9E-AF06-FC17-0B58-4548A3B89869}"/>
              </a:ext>
            </a:extLst>
          </p:cNvPr>
          <p:cNvSpPr>
            <a:spLocks noGrp="1"/>
          </p:cNvSpPr>
          <p:nvPr>
            <p:ph type="title"/>
          </p:nvPr>
        </p:nvSpPr>
        <p:spPr>
          <a:xfrm>
            <a:off x="427101" y="878253"/>
            <a:ext cx="7886700" cy="716084"/>
          </a:xfrm>
        </p:spPr>
        <p:txBody>
          <a:bodyPr/>
          <a:lstStyle/>
          <a:p>
            <a:r>
              <a:rPr lang="en-US" dirty="0"/>
              <a:t>Strong Mayor Powers Legislation and Regulation</a:t>
            </a:r>
            <a:endParaRPr lang="en-CA" dirty="0"/>
          </a:p>
        </p:txBody>
      </p:sp>
    </p:spTree>
    <p:extLst>
      <p:ext uri="{BB962C8B-B14F-4D97-AF65-F5344CB8AC3E}">
        <p14:creationId xmlns:p14="http://schemas.microsoft.com/office/powerpoint/2010/main" val="259548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C26E-7FEB-03EE-D214-FDAA77F1FF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131FBB-86AF-4BC8-EB7D-39D28ABBF7FC}"/>
              </a:ext>
            </a:extLst>
          </p:cNvPr>
          <p:cNvSpPr>
            <a:spLocks noGrp="1"/>
          </p:cNvSpPr>
          <p:nvPr>
            <p:ph type="title"/>
          </p:nvPr>
        </p:nvSpPr>
        <p:spPr>
          <a:xfrm>
            <a:off x="427101" y="1073726"/>
            <a:ext cx="7886700" cy="716084"/>
          </a:xfrm>
        </p:spPr>
        <p:txBody>
          <a:bodyPr>
            <a:normAutofit fontScale="90000"/>
          </a:bodyPr>
          <a:lstStyle/>
          <a:p>
            <a:r>
              <a:rPr lang="en-CA" sz="3100" dirty="0"/>
              <a:t>Budget</a:t>
            </a:r>
            <a:br>
              <a:rPr lang="en-CA" dirty="0"/>
            </a:br>
            <a:endParaRPr lang="en-CA" dirty="0"/>
          </a:p>
        </p:txBody>
      </p:sp>
      <p:sp>
        <p:nvSpPr>
          <p:cNvPr id="6" name="Text Placeholder 1">
            <a:extLst>
              <a:ext uri="{FF2B5EF4-FFF2-40B4-BE49-F238E27FC236}">
                <a16:creationId xmlns:a16="http://schemas.microsoft.com/office/drawing/2014/main" id="{3E6D06FC-7018-9E64-87CF-627FA14CFF44}"/>
              </a:ext>
            </a:extLst>
          </p:cNvPr>
          <p:cNvSpPr>
            <a:spLocks noGrp="1"/>
          </p:cNvSpPr>
          <p:nvPr>
            <p:ph type="body" idx="1"/>
          </p:nvPr>
        </p:nvSpPr>
        <p:spPr>
          <a:xfrm>
            <a:off x="259771" y="1586742"/>
            <a:ext cx="5898573" cy="5098076"/>
          </a:xfrm>
        </p:spPr>
        <p:txBody>
          <a:bodyPr/>
          <a:lstStyle/>
          <a:p>
            <a:pPr marL="285750" indent="-285750">
              <a:buFont typeface="Arial" panose="020B0604020202020204" pitchFamily="34" charset="0"/>
              <a:buChar char="•"/>
            </a:pPr>
            <a:r>
              <a:rPr lang="en-US" sz="1800" dirty="0">
                <a:solidFill>
                  <a:srgbClr val="000000"/>
                </a:solidFill>
              </a:rPr>
              <a:t>O.Reg. 530/22 defines a process to approve budgets:</a:t>
            </a:r>
          </a:p>
          <a:p>
            <a:endParaRPr lang="en-US" sz="1800" dirty="0">
              <a:solidFill>
                <a:srgbClr val="000000"/>
              </a:solidFill>
            </a:endParaRPr>
          </a:p>
          <a:p>
            <a:pPr marL="628642" lvl="1" indent="-285750">
              <a:buFont typeface="Courier New" panose="02070309020205020404" pitchFamily="49" charset="0"/>
              <a:buChar char="o"/>
            </a:pPr>
            <a:r>
              <a:rPr lang="en-US" sz="1600" dirty="0">
                <a:solidFill>
                  <a:srgbClr val="000000"/>
                </a:solidFill>
              </a:rPr>
              <a:t>Within thirty (30) days of the Mayor proposing a budget, Council may pass resolutions amending the proposed budget</a:t>
            </a:r>
          </a:p>
          <a:p>
            <a:pPr lvl="1"/>
            <a:endParaRPr lang="en-US" sz="1600" dirty="0">
              <a:solidFill>
                <a:srgbClr val="000000"/>
              </a:solidFill>
            </a:endParaRPr>
          </a:p>
          <a:p>
            <a:pPr marL="971533" lvl="2" indent="-285750">
              <a:buFont typeface="Wingdings" panose="05000000000000000000" pitchFamily="2" charset="2"/>
              <a:buChar char="Ø"/>
            </a:pPr>
            <a:r>
              <a:rPr lang="en-US" sz="1450" dirty="0">
                <a:solidFill>
                  <a:srgbClr val="000000"/>
                </a:solidFill>
              </a:rPr>
              <a:t>Council may pass a resolution to shorten this thirty (30) day period </a:t>
            </a:r>
          </a:p>
          <a:p>
            <a:pPr lvl="2"/>
            <a:endParaRPr lang="en-US" sz="1450" dirty="0">
              <a:solidFill>
                <a:srgbClr val="000000"/>
              </a:solidFill>
            </a:endParaRPr>
          </a:p>
          <a:p>
            <a:pPr marL="285750" indent="-285750">
              <a:buFont typeface="Arial" panose="020B0604020202020204" pitchFamily="34" charset="0"/>
              <a:buChar char="•"/>
            </a:pPr>
            <a:r>
              <a:rPr lang="en-US" sz="1800" dirty="0">
                <a:solidFill>
                  <a:srgbClr val="000000"/>
                </a:solidFill>
              </a:rPr>
              <a:t>If Council does not pass resolutions amending the budget within the 30 days (or shorter period) if applicable, then the budget proposed by the Mayor is deemed adopted. </a:t>
            </a:r>
          </a:p>
          <a:p>
            <a:pPr marL="285750" indent="-285750">
              <a:buFont typeface="Arial" panose="020B0604020202020204" pitchFamily="34" charset="0"/>
              <a:buChar char="•"/>
            </a:pPr>
            <a:r>
              <a:rPr lang="en-US" sz="1800" dirty="0">
                <a:solidFill>
                  <a:srgbClr val="000000"/>
                </a:solidFill>
              </a:rPr>
              <a:t>The mayor may veto any amendments approved by Council.</a:t>
            </a:r>
          </a:p>
          <a:p>
            <a:pPr marL="971533" lvl="2" indent="-285750">
              <a:buFont typeface="Wingdings" panose="05000000000000000000" pitchFamily="2" charset="2"/>
              <a:buChar char="Ø"/>
            </a:pPr>
            <a:r>
              <a:rPr lang="en-US" sz="1400" dirty="0">
                <a:solidFill>
                  <a:srgbClr val="000000"/>
                </a:solidFill>
              </a:rPr>
              <a:t>Council can override the veto on a 2/3 vote. </a:t>
            </a:r>
          </a:p>
          <a:p>
            <a:endParaRPr lang="en-US" sz="1800" dirty="0">
              <a:solidFill>
                <a:srgbClr val="000000"/>
              </a:solidFill>
            </a:endParaRPr>
          </a:p>
        </p:txBody>
      </p:sp>
    </p:spTree>
    <p:extLst>
      <p:ext uri="{BB962C8B-B14F-4D97-AF65-F5344CB8AC3E}">
        <p14:creationId xmlns:p14="http://schemas.microsoft.com/office/powerpoint/2010/main" val="2106431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68DD7-658F-8019-EA8E-E8991131CA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E98A80-8566-49AC-E633-AEF5C291C18C}"/>
              </a:ext>
            </a:extLst>
          </p:cNvPr>
          <p:cNvSpPr>
            <a:spLocks noGrp="1"/>
          </p:cNvSpPr>
          <p:nvPr>
            <p:ph type="title"/>
          </p:nvPr>
        </p:nvSpPr>
        <p:spPr>
          <a:xfrm>
            <a:off x="406319" y="978922"/>
            <a:ext cx="7886700" cy="716084"/>
          </a:xfrm>
        </p:spPr>
        <p:txBody>
          <a:bodyPr>
            <a:normAutofit fontScale="90000"/>
          </a:bodyPr>
          <a:lstStyle/>
          <a:p>
            <a:r>
              <a:rPr lang="en-CA" sz="3100" dirty="0"/>
              <a:t>Budget</a:t>
            </a:r>
            <a:br>
              <a:rPr lang="en-CA" dirty="0"/>
            </a:br>
            <a:endParaRPr lang="en-CA" dirty="0"/>
          </a:p>
        </p:txBody>
      </p:sp>
      <p:sp>
        <p:nvSpPr>
          <p:cNvPr id="6" name="Text Placeholder 1">
            <a:extLst>
              <a:ext uri="{FF2B5EF4-FFF2-40B4-BE49-F238E27FC236}">
                <a16:creationId xmlns:a16="http://schemas.microsoft.com/office/drawing/2014/main" id="{603CA8CA-D4E8-219B-6087-2E9C87E07B7A}"/>
              </a:ext>
            </a:extLst>
          </p:cNvPr>
          <p:cNvSpPr>
            <a:spLocks noGrp="1"/>
          </p:cNvSpPr>
          <p:nvPr>
            <p:ph type="body" idx="1"/>
          </p:nvPr>
        </p:nvSpPr>
        <p:spPr>
          <a:xfrm>
            <a:off x="62347" y="1440873"/>
            <a:ext cx="6179126" cy="5299364"/>
          </a:xfrm>
        </p:spPr>
        <p:txBody>
          <a:bodyPr/>
          <a:lstStyle/>
          <a:p>
            <a:pPr marL="285750" indent="-285750">
              <a:buFont typeface="Arial" panose="020B0604020202020204" pitchFamily="34" charset="0"/>
              <a:buChar char="•"/>
            </a:pPr>
            <a:r>
              <a:rPr lang="en-US" sz="1400" dirty="0">
                <a:solidFill>
                  <a:srgbClr val="000000"/>
                </a:solidFill>
              </a:rPr>
              <a:t>O.Reg. 530/22 defines a process to approve budgets:</a:t>
            </a:r>
          </a:p>
          <a:p>
            <a:pPr marL="628642" lvl="1" indent="-285750">
              <a:buFont typeface="Courier New" panose="02070309020205020404" pitchFamily="49" charset="0"/>
              <a:buChar char="o"/>
            </a:pPr>
            <a:r>
              <a:rPr lang="en-US" sz="1200" dirty="0">
                <a:solidFill>
                  <a:srgbClr val="000000"/>
                </a:solidFill>
              </a:rPr>
              <a:t>Within ten (10) days after the expiry of the time period for Council to pass a resolution, the </a:t>
            </a:r>
            <a:r>
              <a:rPr lang="en-US" sz="1200" u="sng" dirty="0">
                <a:solidFill>
                  <a:srgbClr val="000000"/>
                </a:solidFill>
              </a:rPr>
              <a:t>Mayor may veto a resolution pass by Council</a:t>
            </a:r>
            <a:r>
              <a:rPr lang="en-US" sz="1200" dirty="0">
                <a:solidFill>
                  <a:srgbClr val="000000"/>
                </a:solidFill>
              </a:rPr>
              <a:t> by providing on the day of the veto to each Member of Council and the Clerk a written veto document that includes the veto and reasons for the veto</a:t>
            </a:r>
          </a:p>
          <a:p>
            <a:pPr marL="1314425" lvl="3" indent="-285750">
              <a:buFont typeface="Wingdings" panose="05000000000000000000" pitchFamily="2" charset="2"/>
              <a:buChar char="Ø"/>
            </a:pPr>
            <a:r>
              <a:rPr lang="en-US" dirty="0">
                <a:solidFill>
                  <a:srgbClr val="000000"/>
                </a:solidFill>
              </a:rPr>
              <a:t>Mayor may, in a year, shorten the ten (10) day period to veto the resolution passed by Council, by providing to each member of Council and to the Clerk a written document specifying a shorter period. </a:t>
            </a:r>
          </a:p>
          <a:p>
            <a:pPr marL="285750" indent="-285750">
              <a:buFont typeface="Arial" panose="020B0604020202020204" pitchFamily="34" charset="0"/>
              <a:buChar char="•"/>
            </a:pPr>
            <a:r>
              <a:rPr lang="en-US" sz="1400" dirty="0">
                <a:solidFill>
                  <a:srgbClr val="000000"/>
                </a:solidFill>
              </a:rPr>
              <a:t>If the Mayor vetoes a resolution passed by Council, the resolution shall be deemed not to have passed by Council.</a:t>
            </a:r>
          </a:p>
          <a:p>
            <a:pPr marL="285750" indent="-285750">
              <a:buFont typeface="Arial" panose="020B0604020202020204" pitchFamily="34" charset="0"/>
              <a:buChar char="•"/>
            </a:pPr>
            <a:r>
              <a:rPr lang="en-US" sz="1400" dirty="0">
                <a:solidFill>
                  <a:srgbClr val="000000"/>
                </a:solidFill>
              </a:rPr>
              <a:t>If the Mayor </a:t>
            </a:r>
            <a:r>
              <a:rPr lang="en-US" sz="1400" u="sng" dirty="0">
                <a:solidFill>
                  <a:srgbClr val="000000"/>
                </a:solidFill>
              </a:rPr>
              <a:t>does not veto a resolution </a:t>
            </a:r>
            <a:r>
              <a:rPr lang="en-US" sz="1400" dirty="0">
                <a:solidFill>
                  <a:srgbClr val="000000"/>
                </a:solidFill>
              </a:rPr>
              <a:t>within ten (10) days, or, if a shorter period is set, </a:t>
            </a:r>
            <a:r>
              <a:rPr lang="en-US" sz="1400" u="sng" dirty="0">
                <a:solidFill>
                  <a:srgbClr val="000000"/>
                </a:solidFill>
              </a:rPr>
              <a:t>the proposed budget shall be deemed to be adopted </a:t>
            </a:r>
            <a:r>
              <a:rPr lang="en-US" sz="1400" dirty="0">
                <a:solidFill>
                  <a:srgbClr val="000000"/>
                </a:solidFill>
              </a:rPr>
              <a:t>by the municipality.</a:t>
            </a:r>
          </a:p>
          <a:p>
            <a:pPr marL="285750" indent="-285750">
              <a:buFont typeface="Arial" panose="020B0604020202020204" pitchFamily="34" charset="0"/>
              <a:buChar char="•"/>
            </a:pPr>
            <a:r>
              <a:rPr lang="en-US" sz="1400" dirty="0">
                <a:solidFill>
                  <a:srgbClr val="000000"/>
                </a:solidFill>
              </a:rPr>
              <a:t>Within fifteen (15) days of the expiry of the time period for the Mayor to veto a resolution passed by Council, Council may override the Mayor’s veto if 2/3 of the Members of Council vote to override the veto (Mayor may Vote to override a veto)</a:t>
            </a:r>
          </a:p>
          <a:p>
            <a:pPr marL="971533" lvl="2" indent="-285750">
              <a:buFont typeface="Wingdings" panose="05000000000000000000" pitchFamily="2" charset="2"/>
              <a:buChar char="Ø"/>
            </a:pPr>
            <a:r>
              <a:rPr lang="en-US" sz="1200" dirty="0">
                <a:solidFill>
                  <a:srgbClr val="000000"/>
                </a:solidFill>
              </a:rPr>
              <a:t>Council may pass a resolution to shorten the 15-day period</a:t>
            </a:r>
          </a:p>
          <a:p>
            <a:pPr marL="971533" lvl="2" indent="-285750">
              <a:buFont typeface="Wingdings" panose="05000000000000000000" pitchFamily="2" charset="2"/>
              <a:buChar char="Ø"/>
            </a:pPr>
            <a:r>
              <a:rPr lang="en-US" sz="1200" dirty="0">
                <a:solidFill>
                  <a:srgbClr val="000000"/>
                </a:solidFill>
              </a:rPr>
              <a:t>If override vote carries, the resolution shall be deemed to be passed by Council</a:t>
            </a:r>
          </a:p>
          <a:p>
            <a:pPr marL="971533" lvl="2" indent="-285750">
              <a:buFont typeface="Wingdings" panose="05000000000000000000" pitchFamily="2" charset="2"/>
              <a:buChar char="Ø"/>
            </a:pPr>
            <a:r>
              <a:rPr lang="en-US" sz="1200" dirty="0">
                <a:solidFill>
                  <a:srgbClr val="000000"/>
                </a:solidFill>
              </a:rPr>
              <a:t>After expiry of time period for council to override Mayor Veto, the proposed budget is deemed passed </a:t>
            </a:r>
          </a:p>
          <a:p>
            <a:pPr marL="971533" lvl="2" indent="-285750">
              <a:buFont typeface="Wingdings" panose="05000000000000000000" pitchFamily="2" charset="2"/>
              <a:buChar char="Ø"/>
            </a:pPr>
            <a:endParaRPr lang="en-US" sz="1300" dirty="0">
              <a:solidFill>
                <a:srgbClr val="000000"/>
              </a:solidFill>
            </a:endParaRPr>
          </a:p>
        </p:txBody>
      </p:sp>
    </p:spTree>
    <p:extLst>
      <p:ext uri="{BB962C8B-B14F-4D97-AF65-F5344CB8AC3E}">
        <p14:creationId xmlns:p14="http://schemas.microsoft.com/office/powerpoint/2010/main" val="3938588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C646-E4DB-9CE8-FC2F-8F833A160F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710440-4898-AB3E-8463-FACDC4B67745}"/>
              </a:ext>
            </a:extLst>
          </p:cNvPr>
          <p:cNvPicPr>
            <a:picLocks noChangeAspect="1"/>
          </p:cNvPicPr>
          <p:nvPr/>
        </p:nvPicPr>
        <p:blipFill>
          <a:blip r:embed="rId2"/>
          <a:stretch>
            <a:fillRect/>
          </a:stretch>
        </p:blipFill>
        <p:spPr>
          <a:xfrm>
            <a:off x="884269" y="851164"/>
            <a:ext cx="4588276" cy="5862056"/>
          </a:xfrm>
          <a:prstGeom prst="rect">
            <a:avLst/>
          </a:prstGeom>
        </p:spPr>
      </p:pic>
    </p:spTree>
    <p:extLst>
      <p:ext uri="{BB962C8B-B14F-4D97-AF65-F5344CB8AC3E}">
        <p14:creationId xmlns:p14="http://schemas.microsoft.com/office/powerpoint/2010/main" val="2711032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07907-9346-931B-3A6F-DE0FCA2FAA8F}"/>
              </a:ext>
            </a:extLst>
          </p:cNvPr>
          <p:cNvPicPr>
            <a:picLocks noChangeAspect="1"/>
          </p:cNvPicPr>
          <p:nvPr/>
        </p:nvPicPr>
        <p:blipFill>
          <a:blip r:embed="rId2"/>
          <a:stretch>
            <a:fillRect/>
          </a:stretch>
        </p:blipFill>
        <p:spPr>
          <a:xfrm>
            <a:off x="0" y="1356360"/>
            <a:ext cx="9144000" cy="5029199"/>
          </a:xfrm>
          <a:prstGeom prst="rect">
            <a:avLst/>
          </a:prstGeom>
          <a:noFill/>
          <a:ln>
            <a:noFill/>
          </a:ln>
        </p:spPr>
      </p:pic>
    </p:spTree>
    <p:extLst>
      <p:ext uri="{BB962C8B-B14F-4D97-AF65-F5344CB8AC3E}">
        <p14:creationId xmlns:p14="http://schemas.microsoft.com/office/powerpoint/2010/main" val="97652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17885-BA5C-46DF-C98A-4A2263BE7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EE1F9F-C626-1F6D-8C00-3F40EF9A5ED3}"/>
              </a:ext>
            </a:extLst>
          </p:cNvPr>
          <p:cNvPicPr>
            <a:picLocks noChangeAspect="1"/>
          </p:cNvPicPr>
          <p:nvPr/>
        </p:nvPicPr>
        <p:blipFill>
          <a:blip r:embed="rId2"/>
          <a:stretch>
            <a:fillRect/>
          </a:stretch>
        </p:blipFill>
        <p:spPr>
          <a:xfrm>
            <a:off x="0" y="1310641"/>
            <a:ext cx="9144000" cy="5120638"/>
          </a:xfrm>
          <a:prstGeom prst="rect">
            <a:avLst/>
          </a:prstGeom>
          <a:noFill/>
          <a:ln>
            <a:noFill/>
          </a:ln>
        </p:spPr>
      </p:pic>
    </p:spTree>
    <p:extLst>
      <p:ext uri="{BB962C8B-B14F-4D97-AF65-F5344CB8AC3E}">
        <p14:creationId xmlns:p14="http://schemas.microsoft.com/office/powerpoint/2010/main" val="5134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5DEC-D89D-3370-B1EB-AC7848B615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A824B8-8C00-C30C-3718-CECD1F6BB32E}"/>
              </a:ext>
            </a:extLst>
          </p:cNvPr>
          <p:cNvSpPr>
            <a:spLocks noGrp="1"/>
          </p:cNvSpPr>
          <p:nvPr>
            <p:ph type="title"/>
          </p:nvPr>
        </p:nvSpPr>
        <p:spPr>
          <a:xfrm>
            <a:off x="427101" y="1073726"/>
            <a:ext cx="7886700" cy="716084"/>
          </a:xfrm>
        </p:spPr>
        <p:txBody>
          <a:bodyPr>
            <a:normAutofit fontScale="90000"/>
          </a:bodyPr>
          <a:lstStyle/>
          <a:p>
            <a:r>
              <a:rPr lang="en-CA" sz="3100" dirty="0"/>
              <a:t>Budget – Conflict of Interest </a:t>
            </a:r>
            <a:br>
              <a:rPr lang="en-CA" dirty="0"/>
            </a:br>
            <a:endParaRPr lang="en-CA" dirty="0"/>
          </a:p>
        </p:txBody>
      </p:sp>
      <p:sp>
        <p:nvSpPr>
          <p:cNvPr id="6" name="Text Placeholder 1">
            <a:extLst>
              <a:ext uri="{FF2B5EF4-FFF2-40B4-BE49-F238E27FC236}">
                <a16:creationId xmlns:a16="http://schemas.microsoft.com/office/drawing/2014/main" id="{59C56D60-E0E3-2AB7-0262-D3A06D04204A}"/>
              </a:ext>
            </a:extLst>
          </p:cNvPr>
          <p:cNvSpPr>
            <a:spLocks noGrp="1"/>
          </p:cNvSpPr>
          <p:nvPr>
            <p:ph type="body" idx="1"/>
          </p:nvPr>
        </p:nvSpPr>
        <p:spPr>
          <a:xfrm>
            <a:off x="259771" y="1586742"/>
            <a:ext cx="5898573" cy="5098076"/>
          </a:xfrm>
        </p:spPr>
        <p:txBody>
          <a:bodyPr/>
          <a:lstStyle/>
          <a:p>
            <a:pPr marL="285750" indent="-285750">
              <a:buFont typeface="Arial" panose="020B0604020202020204" pitchFamily="34" charset="0"/>
              <a:buChar char="•"/>
            </a:pPr>
            <a:r>
              <a:rPr lang="en-US" sz="1800" dirty="0">
                <a:solidFill>
                  <a:srgbClr val="000000"/>
                </a:solidFill>
              </a:rPr>
              <a:t>If under section 5.3 of the Municipal Conflict of Interest Act, the Mayor is prohibited from using the power and exercising the duty to prepare the proposed budget with respect to a matter:</a:t>
            </a:r>
          </a:p>
          <a:p>
            <a:pPr marL="685792" lvl="1" indent="-342900">
              <a:buFont typeface="Courier New" panose="02070309020205020404" pitchFamily="49" charset="0"/>
              <a:buChar char="o"/>
            </a:pPr>
            <a:r>
              <a:rPr lang="en-US" sz="1950" dirty="0">
                <a:solidFill>
                  <a:srgbClr val="000000"/>
                </a:solidFill>
              </a:rPr>
              <a:t>Council may pass a resolution to amend the proposed budget with respect to the matter</a:t>
            </a:r>
          </a:p>
          <a:p>
            <a:pPr marL="685792" lvl="1" indent="-342900">
              <a:buFont typeface="Courier New" panose="02070309020205020404" pitchFamily="49" charset="0"/>
              <a:buChar char="o"/>
            </a:pPr>
            <a:r>
              <a:rPr lang="en-US" sz="1950" dirty="0">
                <a:solidFill>
                  <a:srgbClr val="000000"/>
                </a:solidFill>
              </a:rPr>
              <a:t>The Mayor may not veto the resolution. </a:t>
            </a:r>
          </a:p>
          <a:p>
            <a:pPr marL="685792" lvl="1" indent="-342900">
              <a:buFont typeface="Courier New" panose="02070309020205020404" pitchFamily="49" charset="0"/>
              <a:buChar char="o"/>
            </a:pPr>
            <a:endParaRPr lang="en-US" sz="1950" dirty="0">
              <a:solidFill>
                <a:srgbClr val="000000"/>
              </a:solidFill>
            </a:endParaRPr>
          </a:p>
          <a:p>
            <a:pPr marL="685792" lvl="1" indent="-342900">
              <a:buFont typeface="Courier New" panose="02070309020205020404" pitchFamily="49" charset="0"/>
              <a:buChar char="o"/>
            </a:pPr>
            <a:endParaRPr lang="en-US" sz="1950" dirty="0">
              <a:solidFill>
                <a:srgbClr val="000000"/>
              </a:solidFill>
            </a:endParaRPr>
          </a:p>
          <a:p>
            <a:pPr lvl="1"/>
            <a:endParaRPr lang="en-US" sz="1950" dirty="0">
              <a:solidFill>
                <a:srgbClr val="000000"/>
              </a:solidFill>
            </a:endParaRPr>
          </a:p>
          <a:p>
            <a:pPr marL="685792" lvl="1" indent="-342900">
              <a:buFont typeface="Courier New" panose="02070309020205020404" pitchFamily="49" charset="0"/>
              <a:buChar char="o"/>
            </a:pPr>
            <a:endParaRPr lang="en-US" sz="1950" dirty="0">
              <a:solidFill>
                <a:srgbClr val="000000"/>
              </a:solidFill>
            </a:endParaRPr>
          </a:p>
        </p:txBody>
      </p:sp>
      <p:pic>
        <p:nvPicPr>
          <p:cNvPr id="4" name="Picture 3">
            <a:extLst>
              <a:ext uri="{FF2B5EF4-FFF2-40B4-BE49-F238E27FC236}">
                <a16:creationId xmlns:a16="http://schemas.microsoft.com/office/drawing/2014/main" id="{58FCA62F-AF78-430C-BB6C-91D3AAC543D6}"/>
              </a:ext>
            </a:extLst>
          </p:cNvPr>
          <p:cNvPicPr>
            <a:picLocks noChangeAspect="1"/>
          </p:cNvPicPr>
          <p:nvPr/>
        </p:nvPicPr>
        <p:blipFill>
          <a:blip r:embed="rId2"/>
          <a:stretch>
            <a:fillRect/>
          </a:stretch>
        </p:blipFill>
        <p:spPr>
          <a:xfrm>
            <a:off x="259771" y="3568238"/>
            <a:ext cx="5957316" cy="3116580"/>
          </a:xfrm>
          <a:prstGeom prst="rect">
            <a:avLst/>
          </a:prstGeom>
        </p:spPr>
      </p:pic>
    </p:spTree>
    <p:extLst>
      <p:ext uri="{BB962C8B-B14F-4D97-AF65-F5344CB8AC3E}">
        <p14:creationId xmlns:p14="http://schemas.microsoft.com/office/powerpoint/2010/main" val="1176462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85567-B313-1147-6395-D70F6307C6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3633A5-DCE6-AB81-3BDB-421AE64D2DE1}"/>
              </a:ext>
            </a:extLst>
          </p:cNvPr>
          <p:cNvSpPr>
            <a:spLocks noGrp="1"/>
          </p:cNvSpPr>
          <p:nvPr>
            <p:ph type="title"/>
          </p:nvPr>
        </p:nvSpPr>
        <p:spPr>
          <a:xfrm>
            <a:off x="427101" y="1073726"/>
            <a:ext cx="7886700" cy="716084"/>
          </a:xfrm>
        </p:spPr>
        <p:txBody>
          <a:bodyPr>
            <a:normAutofit fontScale="90000"/>
          </a:bodyPr>
          <a:lstStyle/>
          <a:p>
            <a:r>
              <a:rPr lang="en-CA" sz="3100" dirty="0"/>
              <a:t>Budget – In year Amendments </a:t>
            </a:r>
            <a:br>
              <a:rPr lang="en-CA" dirty="0"/>
            </a:br>
            <a:endParaRPr lang="en-CA" dirty="0"/>
          </a:p>
        </p:txBody>
      </p:sp>
      <p:sp>
        <p:nvSpPr>
          <p:cNvPr id="6" name="Text Placeholder 1">
            <a:extLst>
              <a:ext uri="{FF2B5EF4-FFF2-40B4-BE49-F238E27FC236}">
                <a16:creationId xmlns:a16="http://schemas.microsoft.com/office/drawing/2014/main" id="{24E2C9F0-EAB4-F19B-4090-1F63233D936B}"/>
              </a:ext>
            </a:extLst>
          </p:cNvPr>
          <p:cNvSpPr>
            <a:spLocks noGrp="1"/>
          </p:cNvSpPr>
          <p:nvPr>
            <p:ph type="body" idx="1"/>
          </p:nvPr>
        </p:nvSpPr>
        <p:spPr>
          <a:xfrm>
            <a:off x="259771" y="1586742"/>
            <a:ext cx="5898573" cy="5098076"/>
          </a:xfrm>
        </p:spPr>
        <p:txBody>
          <a:bodyPr/>
          <a:lstStyle/>
          <a:p>
            <a:pPr marL="285750" indent="-285750">
              <a:buFont typeface="Arial" panose="020B0604020202020204" pitchFamily="34" charset="0"/>
              <a:buChar char="•"/>
            </a:pPr>
            <a:r>
              <a:rPr lang="en-US" sz="1600" dirty="0">
                <a:solidFill>
                  <a:srgbClr val="000000"/>
                </a:solidFill>
              </a:rPr>
              <a:t>Mayor may for purpose of raising an additional general or special local municipal levy under section 312 of the Act, prepare a proposed budget amendment for the Town:</a:t>
            </a:r>
          </a:p>
          <a:p>
            <a:pPr marL="628642" lvl="1" indent="-285750">
              <a:buFont typeface="Wingdings" panose="05000000000000000000" pitchFamily="2" charset="2"/>
              <a:buChar char="Ø"/>
            </a:pPr>
            <a:r>
              <a:rPr lang="en-US" sz="1400" dirty="0">
                <a:solidFill>
                  <a:schemeClr val="tx2">
                    <a:lumMod val="75000"/>
                  </a:schemeClr>
                </a:solidFill>
              </a:rPr>
              <a:t>Provide the proposed budget amendment to each member of Council and the clerk, and</a:t>
            </a:r>
          </a:p>
          <a:p>
            <a:pPr marL="628642" lvl="1" indent="-285750">
              <a:buFont typeface="Wingdings" panose="05000000000000000000" pitchFamily="2" charset="2"/>
              <a:buChar char="Ø"/>
            </a:pPr>
            <a:r>
              <a:rPr lang="en-US" sz="1400" dirty="0">
                <a:solidFill>
                  <a:schemeClr val="tx2">
                    <a:lumMod val="75000"/>
                  </a:schemeClr>
                </a:solidFill>
              </a:rPr>
              <a:t>Make the proposed budget amendment available to the public</a:t>
            </a:r>
            <a:endParaRPr lang="en-US" sz="1400" dirty="0">
              <a:solidFill>
                <a:srgbClr val="000000"/>
              </a:solidFill>
            </a:endParaRPr>
          </a:p>
          <a:p>
            <a:pPr marL="285750" indent="-285750">
              <a:buFont typeface="Arial" panose="020B0604020202020204" pitchFamily="34" charset="0"/>
              <a:buChar char="•"/>
            </a:pPr>
            <a:r>
              <a:rPr lang="en-US" sz="1600" dirty="0">
                <a:solidFill>
                  <a:srgbClr val="000000"/>
                </a:solidFill>
              </a:rPr>
              <a:t>Within 21 days after receiving the proposed budget amendment from the Mayor, </a:t>
            </a:r>
            <a:r>
              <a:rPr lang="en-US" sz="1600" u="sng" dirty="0">
                <a:solidFill>
                  <a:srgbClr val="000000"/>
                </a:solidFill>
              </a:rPr>
              <a:t>Council may pass a resolution making and amendment to the proposed budget amendment:</a:t>
            </a:r>
          </a:p>
          <a:p>
            <a:pPr marL="628642" lvl="1" indent="-285750">
              <a:buFont typeface="Wingdings" panose="05000000000000000000" pitchFamily="2" charset="2"/>
              <a:buChar char="Ø"/>
            </a:pPr>
            <a:r>
              <a:rPr lang="en-US" sz="1400" dirty="0">
                <a:solidFill>
                  <a:schemeClr val="tx2">
                    <a:lumMod val="75000"/>
                  </a:schemeClr>
                </a:solidFill>
              </a:rPr>
              <a:t>Council may pass a resolution to shorten the 21 day period for the year</a:t>
            </a:r>
          </a:p>
          <a:p>
            <a:pPr marL="628642" lvl="1" indent="-285750">
              <a:buFont typeface="Wingdings" panose="05000000000000000000" pitchFamily="2" charset="2"/>
              <a:buChar char="Ø"/>
            </a:pPr>
            <a:r>
              <a:rPr lang="en-US" sz="1400" dirty="0">
                <a:solidFill>
                  <a:schemeClr val="tx2">
                    <a:lumMod val="75000"/>
                  </a:schemeClr>
                </a:solidFill>
              </a:rPr>
              <a:t>If Council does not pass a resolution within 21 days, or if a shorter period is set, within that period, the proposed budget shall be deemed to be adopted.</a:t>
            </a:r>
          </a:p>
          <a:p>
            <a:pPr marL="285750" indent="-285750">
              <a:buFont typeface="Arial" panose="020B0604020202020204" pitchFamily="34" charset="0"/>
              <a:buChar char="•"/>
            </a:pPr>
            <a:r>
              <a:rPr lang="en-US" sz="1600" dirty="0">
                <a:solidFill>
                  <a:srgbClr val="000000"/>
                </a:solidFill>
              </a:rPr>
              <a:t>Within 5 days after the expiry of the time period for Council to pass a resolution,  </a:t>
            </a:r>
            <a:r>
              <a:rPr lang="en-US" sz="1600" u="sng" dirty="0">
                <a:solidFill>
                  <a:srgbClr val="000000"/>
                </a:solidFill>
              </a:rPr>
              <a:t>the Mayor may veto a resolution passed by Council</a:t>
            </a:r>
            <a:r>
              <a:rPr lang="en-US" sz="1600" dirty="0">
                <a:solidFill>
                  <a:srgbClr val="000000"/>
                </a:solidFill>
              </a:rPr>
              <a:t> by providing on the day of the veto to each Member of Council and then Clerk a written veto document that includes the veto and the reasons for the veto</a:t>
            </a:r>
            <a:endParaRPr lang="en-US" sz="1950" dirty="0">
              <a:solidFill>
                <a:srgbClr val="000000"/>
              </a:solidFill>
            </a:endParaRPr>
          </a:p>
          <a:p>
            <a:pPr lvl="1"/>
            <a:endParaRPr lang="en-US" sz="1950" dirty="0">
              <a:solidFill>
                <a:srgbClr val="000000"/>
              </a:solidFill>
            </a:endParaRPr>
          </a:p>
          <a:p>
            <a:pPr marL="685792" lvl="1" indent="-342900">
              <a:buFont typeface="Courier New" panose="02070309020205020404" pitchFamily="49" charset="0"/>
              <a:buChar char="o"/>
            </a:pPr>
            <a:endParaRPr lang="en-US" sz="1950" dirty="0">
              <a:solidFill>
                <a:srgbClr val="000000"/>
              </a:solidFill>
            </a:endParaRPr>
          </a:p>
        </p:txBody>
      </p:sp>
    </p:spTree>
    <p:extLst>
      <p:ext uri="{BB962C8B-B14F-4D97-AF65-F5344CB8AC3E}">
        <p14:creationId xmlns:p14="http://schemas.microsoft.com/office/powerpoint/2010/main" val="402699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959A-1994-7251-E18C-3C0D367BF5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BAAE1-E56C-3E82-672A-6AC5DEC502CA}"/>
              </a:ext>
            </a:extLst>
          </p:cNvPr>
          <p:cNvSpPr>
            <a:spLocks noGrp="1"/>
          </p:cNvSpPr>
          <p:nvPr>
            <p:ph type="title"/>
          </p:nvPr>
        </p:nvSpPr>
        <p:spPr>
          <a:xfrm>
            <a:off x="427101" y="1073726"/>
            <a:ext cx="7886700" cy="716084"/>
          </a:xfrm>
        </p:spPr>
        <p:txBody>
          <a:bodyPr>
            <a:normAutofit fontScale="90000"/>
          </a:bodyPr>
          <a:lstStyle/>
          <a:p>
            <a:r>
              <a:rPr lang="en-CA" sz="3100" dirty="0"/>
              <a:t>Budget – In year Amendments </a:t>
            </a:r>
            <a:br>
              <a:rPr lang="en-CA" dirty="0"/>
            </a:br>
            <a:endParaRPr lang="en-CA" dirty="0"/>
          </a:p>
        </p:txBody>
      </p:sp>
      <p:sp>
        <p:nvSpPr>
          <p:cNvPr id="6" name="Text Placeholder 1">
            <a:extLst>
              <a:ext uri="{FF2B5EF4-FFF2-40B4-BE49-F238E27FC236}">
                <a16:creationId xmlns:a16="http://schemas.microsoft.com/office/drawing/2014/main" id="{2E45D5C5-0470-4481-E09A-0D5A0B86C784}"/>
              </a:ext>
            </a:extLst>
          </p:cNvPr>
          <p:cNvSpPr>
            <a:spLocks noGrp="1"/>
          </p:cNvSpPr>
          <p:nvPr>
            <p:ph type="body" idx="1"/>
          </p:nvPr>
        </p:nvSpPr>
        <p:spPr>
          <a:xfrm>
            <a:off x="259771" y="1586742"/>
            <a:ext cx="5898573" cy="5098076"/>
          </a:xfrm>
        </p:spPr>
        <p:txBody>
          <a:bodyPr/>
          <a:lstStyle/>
          <a:p>
            <a:pPr marL="285750" indent="-285750">
              <a:buFont typeface="Arial" panose="020B0604020202020204" pitchFamily="34" charset="0"/>
              <a:buChar char="•"/>
            </a:pPr>
            <a:r>
              <a:rPr lang="en-US" sz="1600" b="1" dirty="0">
                <a:solidFill>
                  <a:srgbClr val="000000"/>
                </a:solidFill>
              </a:rPr>
              <a:t>Mayor may, in a year, shorten the five (5) day period for the year to veto the resolution passed by Council, by providing to each Member of Council and to the Clerk a written document specifying a shorter period</a:t>
            </a:r>
          </a:p>
          <a:p>
            <a:pPr marL="685792" lvl="1" indent="-342900">
              <a:buFont typeface="Wingdings" panose="05000000000000000000" pitchFamily="2" charset="2"/>
              <a:buChar char="Ø"/>
            </a:pPr>
            <a:r>
              <a:rPr lang="en-US" sz="1400" dirty="0">
                <a:solidFill>
                  <a:srgbClr val="000000"/>
                </a:solidFill>
              </a:rPr>
              <a:t>If the Mayor vetoes a resolution passed by Council, the resolution shall be deemed not to have passed by Council</a:t>
            </a:r>
          </a:p>
          <a:p>
            <a:pPr marL="685792" lvl="1" indent="-342900">
              <a:buFont typeface="Wingdings" panose="05000000000000000000" pitchFamily="2" charset="2"/>
              <a:buChar char="Ø"/>
            </a:pPr>
            <a:r>
              <a:rPr lang="en-US" sz="1400" dirty="0">
                <a:solidFill>
                  <a:srgbClr val="000000"/>
                </a:solidFill>
              </a:rPr>
              <a:t>If the Mayor does not veto a resolution with five (5) days or, if a shorter period is set, the proposed budget shall be deemed to be adopted by the municipality. </a:t>
            </a:r>
          </a:p>
          <a:p>
            <a:pPr marL="285750" indent="-285750">
              <a:buFont typeface="Arial" panose="020B0604020202020204" pitchFamily="34" charset="0"/>
              <a:buChar char="•"/>
            </a:pPr>
            <a:r>
              <a:rPr lang="en-US" sz="1600" b="1" dirty="0">
                <a:solidFill>
                  <a:srgbClr val="000000"/>
                </a:solidFill>
              </a:rPr>
              <a:t>Within ten (10) days of the expiry of the time period for the Mayor to veto a resolution passed by Council, Council may override the Mayors veto if 2/3 of the Members of Council vote to override the veto (Mayor may vote in a  vote to override the veto)</a:t>
            </a:r>
          </a:p>
          <a:p>
            <a:pPr marL="685792" lvl="1" indent="-342900">
              <a:buFont typeface="Wingdings" panose="05000000000000000000" pitchFamily="2" charset="2"/>
              <a:buChar char="Ø"/>
            </a:pPr>
            <a:r>
              <a:rPr lang="en-US" sz="1400" dirty="0">
                <a:solidFill>
                  <a:srgbClr val="000000"/>
                </a:solidFill>
              </a:rPr>
              <a:t>Council may pass a resolution to shorten the ten (10) day period</a:t>
            </a:r>
          </a:p>
          <a:p>
            <a:pPr marL="685792" lvl="1" indent="-342900">
              <a:buFont typeface="Wingdings" panose="05000000000000000000" pitchFamily="2" charset="2"/>
              <a:buChar char="Ø"/>
            </a:pPr>
            <a:r>
              <a:rPr lang="en-US" sz="1400" dirty="0">
                <a:solidFill>
                  <a:srgbClr val="000000"/>
                </a:solidFill>
              </a:rPr>
              <a:t>If override vote carries, the resolution shall be deemed to be passed by Council</a:t>
            </a:r>
          </a:p>
          <a:p>
            <a:pPr marL="685792" lvl="1" indent="-342900">
              <a:buFont typeface="Wingdings" panose="05000000000000000000" pitchFamily="2" charset="2"/>
              <a:buChar char="Ø"/>
            </a:pPr>
            <a:r>
              <a:rPr lang="en-US" sz="1400" dirty="0">
                <a:solidFill>
                  <a:srgbClr val="000000"/>
                </a:solidFill>
              </a:rPr>
              <a:t>After the expiry of the time period for Council to override the Mayor’s veto, the proposed budget is deemed to be adopted by the Town.  </a:t>
            </a:r>
            <a:endParaRPr lang="en-US" sz="1950" dirty="0">
              <a:solidFill>
                <a:srgbClr val="000000"/>
              </a:solidFill>
            </a:endParaRPr>
          </a:p>
        </p:txBody>
      </p:sp>
    </p:spTree>
    <p:extLst>
      <p:ext uri="{BB962C8B-B14F-4D97-AF65-F5344CB8AC3E}">
        <p14:creationId xmlns:p14="http://schemas.microsoft.com/office/powerpoint/2010/main" val="297081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4D47-84FD-7C48-1995-D98A1AC460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A594A7-FBAF-C0D0-44F5-D370F46C4F26}"/>
              </a:ext>
            </a:extLst>
          </p:cNvPr>
          <p:cNvSpPr>
            <a:spLocks noGrp="1"/>
          </p:cNvSpPr>
          <p:nvPr>
            <p:ph type="title"/>
          </p:nvPr>
        </p:nvSpPr>
        <p:spPr>
          <a:xfrm>
            <a:off x="427101" y="1073726"/>
            <a:ext cx="7886700" cy="716084"/>
          </a:xfrm>
        </p:spPr>
        <p:txBody>
          <a:bodyPr>
            <a:normAutofit fontScale="90000"/>
          </a:bodyPr>
          <a:lstStyle/>
          <a:p>
            <a:r>
              <a:rPr lang="en-CA" sz="3100" dirty="0"/>
              <a:t>Exercising Powers and Public Disclosure </a:t>
            </a:r>
            <a:br>
              <a:rPr lang="en-CA" dirty="0"/>
            </a:br>
            <a:endParaRPr lang="en-CA" dirty="0"/>
          </a:p>
        </p:txBody>
      </p:sp>
      <p:sp>
        <p:nvSpPr>
          <p:cNvPr id="6" name="Text Placeholder 1">
            <a:extLst>
              <a:ext uri="{FF2B5EF4-FFF2-40B4-BE49-F238E27FC236}">
                <a16:creationId xmlns:a16="http://schemas.microsoft.com/office/drawing/2014/main" id="{81AFCF57-CE05-E7AE-917B-D7E6A88CDB63}"/>
              </a:ext>
            </a:extLst>
          </p:cNvPr>
          <p:cNvSpPr>
            <a:spLocks noGrp="1"/>
          </p:cNvSpPr>
          <p:nvPr>
            <p:ph type="body" idx="1"/>
          </p:nvPr>
        </p:nvSpPr>
        <p:spPr>
          <a:xfrm>
            <a:off x="259771" y="1586742"/>
            <a:ext cx="5898573" cy="5098076"/>
          </a:xfrm>
        </p:spPr>
        <p:txBody>
          <a:bodyPr/>
          <a:lstStyle/>
          <a:p>
            <a:pPr marL="285750" indent="-285750">
              <a:buFont typeface="Arial" panose="020B0604020202020204" pitchFamily="34" charset="0"/>
              <a:buChar char="•"/>
            </a:pPr>
            <a:r>
              <a:rPr lang="en-US" sz="1800" dirty="0">
                <a:solidFill>
                  <a:srgbClr val="000000"/>
                </a:solidFill>
              </a:rPr>
              <a:t>All Strong Mayor Powers must be exercised in writing (i.e. Mayoral Decisions under Part VI.1 of the Act must be written and signed)</a:t>
            </a:r>
          </a:p>
          <a:p>
            <a:pPr marL="628642" lvl="1" indent="-285750">
              <a:buFont typeface="Courier New" panose="02070309020205020404" pitchFamily="49" charset="0"/>
              <a:buChar char="o"/>
            </a:pPr>
            <a:r>
              <a:rPr lang="en-US" sz="1400" dirty="0">
                <a:solidFill>
                  <a:srgbClr val="000000"/>
                </a:solidFill>
              </a:rPr>
              <a:t>Any Mayoral Decision under Part VI.1 of the Act must be made public. </a:t>
            </a:r>
            <a:endParaRPr lang="en-US" sz="1800" dirty="0">
              <a:solidFill>
                <a:srgbClr val="000000"/>
              </a:solidFill>
            </a:endParaRPr>
          </a:p>
          <a:p>
            <a:pPr marL="285750" indent="-285750">
              <a:buFont typeface="Arial" panose="020B0604020202020204" pitchFamily="34" charset="0"/>
              <a:buChar char="•"/>
            </a:pPr>
            <a:r>
              <a:rPr lang="en-US" sz="1800" dirty="0">
                <a:solidFill>
                  <a:srgbClr val="000000"/>
                </a:solidFill>
              </a:rPr>
              <a:t>Part VI.1 of the Act (the Strong Mayor Powers) apply to Cobourg as of May 1, 2025.</a:t>
            </a:r>
          </a:p>
          <a:p>
            <a:pPr marL="628642" lvl="1" indent="-285750">
              <a:buFont typeface="Courier New" panose="02070309020205020404" pitchFamily="49" charset="0"/>
              <a:buChar char="o"/>
            </a:pPr>
            <a:r>
              <a:rPr lang="en-US" sz="1400" dirty="0">
                <a:solidFill>
                  <a:srgbClr val="000000"/>
                </a:solidFill>
              </a:rPr>
              <a:t>The Town and Mayor cannot simply opt-out of these rules</a:t>
            </a:r>
          </a:p>
          <a:p>
            <a:pPr marL="628642" lvl="1" indent="-285750">
              <a:buFont typeface="Courier New" panose="02070309020205020404" pitchFamily="49" charset="0"/>
              <a:buChar char="o"/>
            </a:pPr>
            <a:endParaRPr lang="en-US" sz="1400" dirty="0">
              <a:solidFill>
                <a:srgbClr val="000000"/>
              </a:solidFill>
            </a:endParaRPr>
          </a:p>
          <a:p>
            <a:pPr marL="285750" indent="-285750">
              <a:buFont typeface="Arial" panose="020B0604020202020204" pitchFamily="34" charset="0"/>
              <a:buChar char="•"/>
            </a:pPr>
            <a:r>
              <a:rPr lang="en-US" sz="1800" dirty="0">
                <a:solidFill>
                  <a:srgbClr val="000000"/>
                </a:solidFill>
              </a:rPr>
              <a:t>A webpage on the Town’s Website to post Mayoral Decisions and Directives has been prepared and published – i.e. for Public Disclosure.</a:t>
            </a:r>
          </a:p>
          <a:p>
            <a:pPr marL="285750" indent="-285750">
              <a:buFont typeface="Arial" panose="020B0604020202020204" pitchFamily="34" charset="0"/>
              <a:buChar char="•"/>
            </a:pPr>
            <a:endParaRPr lang="en-US" sz="1800" dirty="0">
              <a:solidFill>
                <a:srgbClr val="000000"/>
              </a:solidFill>
            </a:endParaRPr>
          </a:p>
          <a:p>
            <a:pPr>
              <a:buNone/>
            </a:pPr>
            <a:r>
              <a:rPr lang="en-CA" sz="1800" u="sng" dirty="0">
                <a:solidFill>
                  <a:srgbClr val="0563C1"/>
                </a:solidFill>
                <a:effectLst/>
                <a:latin typeface="Roboto" panose="02000000000000000000" pitchFamily="2" charset="0"/>
                <a:ea typeface="Aptos" panose="020B0004020202020204" pitchFamily="34" charset="0"/>
                <a:hlinkClick r:id="rId2"/>
              </a:rPr>
              <a:t>Strong Mayor Powers - Town of Cobourg</a:t>
            </a:r>
            <a:r>
              <a:rPr lang="en-CA" sz="1800" dirty="0">
                <a:effectLst/>
                <a:latin typeface="Roboto" panose="02000000000000000000" pitchFamily="2" charset="0"/>
                <a:ea typeface="Aptos" panose="020B0004020202020204" pitchFamily="34" charset="0"/>
              </a:rPr>
              <a:t> </a:t>
            </a:r>
            <a:endParaRPr lang="en-CA" sz="1800" dirty="0">
              <a:latin typeface="Calibri" panose="020F0502020204030204" pitchFamily="34" charset="0"/>
              <a:ea typeface="Aptos" panose="020B0004020202020204" pitchFamily="34" charset="0"/>
            </a:endParaRPr>
          </a:p>
          <a:p>
            <a:pPr>
              <a:buNone/>
            </a:pPr>
            <a:endParaRPr lang="en-CA" sz="1800" dirty="0">
              <a:effectLst/>
              <a:latin typeface="Calibri" panose="020F0502020204030204" pitchFamily="34" charset="0"/>
              <a:ea typeface="Aptos" panose="020B0004020202020204" pitchFamily="34" charset="0"/>
            </a:endParaRPr>
          </a:p>
          <a:p>
            <a:r>
              <a:rPr lang="en-CA" sz="1800" u="sng" dirty="0">
                <a:solidFill>
                  <a:srgbClr val="0563C1"/>
                </a:solidFill>
                <a:effectLst/>
                <a:latin typeface="Roboto" panose="02000000000000000000" pitchFamily="2" charset="0"/>
                <a:ea typeface="Aptos" panose="020B0004020202020204" pitchFamily="34" charset="0"/>
                <a:hlinkClick r:id="rId2"/>
              </a:rPr>
              <a:t>https://www.cobourg.ca/en/our-government/strong-mayor-powers.aspx</a:t>
            </a:r>
            <a:r>
              <a:rPr lang="en-CA" sz="1800" dirty="0">
                <a:effectLst/>
                <a:latin typeface="Roboto" panose="02000000000000000000" pitchFamily="2" charset="0"/>
                <a:ea typeface="Aptos" panose="020B0004020202020204" pitchFamily="34" charset="0"/>
              </a:rPr>
              <a:t> </a:t>
            </a:r>
            <a:endParaRPr lang="en-CA" sz="1800" dirty="0">
              <a:effectLst/>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endParaRPr lang="en-US" sz="1800" dirty="0">
              <a:solidFill>
                <a:srgbClr val="000000"/>
              </a:solidFill>
            </a:endParaRPr>
          </a:p>
          <a:p>
            <a:endParaRPr lang="en-US" sz="1400" dirty="0">
              <a:solidFill>
                <a:srgbClr val="000000"/>
              </a:solidFill>
            </a:endParaRPr>
          </a:p>
        </p:txBody>
      </p:sp>
    </p:spTree>
    <p:extLst>
      <p:ext uri="{BB962C8B-B14F-4D97-AF65-F5344CB8AC3E}">
        <p14:creationId xmlns:p14="http://schemas.microsoft.com/office/powerpoint/2010/main" val="1414537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0B10-7FCE-19D7-4A3B-67F84BF0AF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38F1D5-E6A0-C192-BF54-502B1E803357}"/>
              </a:ext>
            </a:extLst>
          </p:cNvPr>
          <p:cNvSpPr>
            <a:spLocks noGrp="1"/>
          </p:cNvSpPr>
          <p:nvPr>
            <p:ph type="title"/>
          </p:nvPr>
        </p:nvSpPr>
        <p:spPr>
          <a:xfrm>
            <a:off x="427101" y="1073726"/>
            <a:ext cx="7886700" cy="716084"/>
          </a:xfrm>
        </p:spPr>
        <p:txBody>
          <a:bodyPr>
            <a:normAutofit fontScale="90000"/>
          </a:bodyPr>
          <a:lstStyle/>
          <a:p>
            <a:r>
              <a:rPr lang="en-CA" sz="3100" dirty="0"/>
              <a:t>Next Steps</a:t>
            </a:r>
            <a:br>
              <a:rPr lang="en-CA" dirty="0"/>
            </a:br>
            <a:endParaRPr lang="en-CA" dirty="0"/>
          </a:p>
        </p:txBody>
      </p:sp>
      <p:sp>
        <p:nvSpPr>
          <p:cNvPr id="6" name="Text Placeholder 1">
            <a:extLst>
              <a:ext uri="{FF2B5EF4-FFF2-40B4-BE49-F238E27FC236}">
                <a16:creationId xmlns:a16="http://schemas.microsoft.com/office/drawing/2014/main" id="{134E807A-8E7F-4DBD-95A0-4F97C0AA0DC3}"/>
              </a:ext>
            </a:extLst>
          </p:cNvPr>
          <p:cNvSpPr>
            <a:spLocks noGrp="1"/>
          </p:cNvSpPr>
          <p:nvPr>
            <p:ph type="body" idx="1"/>
          </p:nvPr>
        </p:nvSpPr>
        <p:spPr>
          <a:xfrm>
            <a:off x="259772" y="1586742"/>
            <a:ext cx="5524502" cy="5098076"/>
          </a:xfrm>
        </p:spPr>
        <p:txBody>
          <a:bodyPr/>
          <a:lstStyle/>
          <a:p>
            <a:pPr marL="285750" indent="-285750">
              <a:buFont typeface="Arial" panose="020B0604020202020204" pitchFamily="34" charset="0"/>
              <a:buChar char="•"/>
            </a:pPr>
            <a:r>
              <a:rPr lang="en-US" sz="1800" dirty="0">
                <a:solidFill>
                  <a:srgbClr val="000000"/>
                </a:solidFill>
              </a:rPr>
              <a:t>Over the Spring/Summer months, Staff will be reviewing By-law and Policies and practices to ensure consistency/compliance with the Strong Mayor Powers, following the May 1, 2025, expansion of the Strong Mayor Powers to Cobourg and when there is indication from the Head of Council on any use of the Strong Mayor Powers and any delegations.</a:t>
            </a:r>
          </a:p>
          <a:p>
            <a:pPr marL="285750" indent="-285750">
              <a:buFont typeface="Arial" panose="020B0604020202020204" pitchFamily="34" charset="0"/>
              <a:buChar char="•"/>
            </a:pPr>
            <a:endParaRPr lang="en-US" sz="1800" dirty="0">
              <a:solidFill>
                <a:srgbClr val="000000"/>
              </a:solidFill>
            </a:endParaRPr>
          </a:p>
          <a:p>
            <a:pPr marL="285750" indent="-285750">
              <a:buFont typeface="Arial" panose="020B0604020202020204" pitchFamily="34" charset="0"/>
              <a:buChar char="•"/>
            </a:pPr>
            <a:endParaRPr lang="en-US" sz="2400" dirty="0">
              <a:solidFill>
                <a:srgbClr val="000000"/>
              </a:solidFill>
            </a:endParaRPr>
          </a:p>
          <a:p>
            <a:pPr algn="just">
              <a:buNone/>
            </a:pPr>
            <a:r>
              <a:rPr lang="en-US" sz="1400" b="1" i="0" dirty="0">
                <a:solidFill>
                  <a:srgbClr val="000000"/>
                </a:solidFill>
                <a:effectLst/>
                <a:latin typeface="Arial" panose="020B0604020202020204" pitchFamily="34" charset="0"/>
              </a:rPr>
              <a:t>THAT Council receives the staff report on Strong Mayor Powers overview to take effect in the Town of Cobourg on May 1, 2025 for information purposes; and</a:t>
            </a:r>
            <a:endParaRPr lang="en-US" sz="1600" b="1" i="0" dirty="0">
              <a:solidFill>
                <a:srgbClr val="000000"/>
              </a:solidFill>
              <a:effectLst/>
              <a:latin typeface="Arial" panose="020B0604020202020204" pitchFamily="34" charset="0"/>
            </a:endParaRPr>
          </a:p>
          <a:p>
            <a:pPr algn="just"/>
            <a:r>
              <a:rPr lang="en-US" sz="1400" b="1" i="0" dirty="0">
                <a:solidFill>
                  <a:srgbClr val="000000"/>
                </a:solidFill>
                <a:effectLst/>
                <a:latin typeface="Arial" panose="020B0604020202020204" pitchFamily="34" charset="0"/>
              </a:rPr>
              <a:t>FURTHER THAT Council direct Staff to review the various Council, policies and by-laws now the Town of Cobourg is a Strong Mayor municipality and provide recommendations on amendments where necessary for Council review and consideration.</a:t>
            </a:r>
            <a:endParaRPr lang="en-US" sz="1600" b="1" i="0" dirty="0">
              <a:solidFill>
                <a:srgbClr val="000000"/>
              </a:solidFill>
              <a:effectLst/>
              <a:latin typeface="Arial" panose="020B0604020202020204" pitchFamily="34" charset="0"/>
            </a:endParaRPr>
          </a:p>
          <a:p>
            <a:pPr marL="285750" indent="-285750">
              <a:buFont typeface="Arial" panose="020B0604020202020204" pitchFamily="34" charset="0"/>
              <a:buChar char="•"/>
            </a:pPr>
            <a:endParaRPr lang="en-US" sz="1600" dirty="0">
              <a:solidFill>
                <a:srgbClr val="000000"/>
              </a:solidFill>
            </a:endParaRPr>
          </a:p>
        </p:txBody>
      </p:sp>
      <p:sp>
        <p:nvSpPr>
          <p:cNvPr id="5" name="Title 2">
            <a:extLst>
              <a:ext uri="{FF2B5EF4-FFF2-40B4-BE49-F238E27FC236}">
                <a16:creationId xmlns:a16="http://schemas.microsoft.com/office/drawing/2014/main" id="{B1BB9BE3-B2EC-A9ED-6916-28B984FD27D3}"/>
              </a:ext>
            </a:extLst>
          </p:cNvPr>
          <p:cNvSpPr txBox="1">
            <a:spLocks/>
          </p:cNvSpPr>
          <p:nvPr/>
        </p:nvSpPr>
        <p:spPr>
          <a:xfrm>
            <a:off x="259772" y="3919278"/>
            <a:ext cx="7886700" cy="716084"/>
          </a:xfrm>
          <a:prstGeom prst="rect">
            <a:avLst/>
          </a:prstGeom>
        </p:spPr>
        <p:txBody>
          <a:bodyPr vert="horz" lIns="91440" tIns="45720" rIns="91440" bIns="45720" rtlCol="0" anchor="b">
            <a:normAutofit fontScale="82500" lnSpcReduction="20000"/>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r>
              <a:rPr lang="en-CA" dirty="0"/>
              <a:t>Recommendations:</a:t>
            </a:r>
          </a:p>
          <a:p>
            <a:br>
              <a:rPr lang="en-CA" dirty="0"/>
            </a:br>
            <a:endParaRPr lang="en-CA" dirty="0"/>
          </a:p>
        </p:txBody>
      </p:sp>
    </p:spTree>
    <p:extLst>
      <p:ext uri="{BB962C8B-B14F-4D97-AF65-F5344CB8AC3E}">
        <p14:creationId xmlns:p14="http://schemas.microsoft.com/office/powerpoint/2010/main" val="345962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8DAA-FDB1-985E-3F98-26384C2F7C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A723C9-7055-4825-9EEF-031C2B2D7DAB}"/>
              </a:ext>
            </a:extLst>
          </p:cNvPr>
          <p:cNvSpPr>
            <a:spLocks noGrp="1"/>
          </p:cNvSpPr>
          <p:nvPr>
            <p:ph type="body" idx="1"/>
          </p:nvPr>
        </p:nvSpPr>
        <p:spPr>
          <a:xfrm>
            <a:off x="143082" y="1572492"/>
            <a:ext cx="6216154" cy="4939145"/>
          </a:xfrm>
        </p:spPr>
        <p:txBody>
          <a:bodyPr/>
          <a:lstStyle/>
          <a:p>
            <a:pPr marL="285750" indent="-285750">
              <a:buFont typeface="Arial" panose="020B0604020202020204" pitchFamily="34" charset="0"/>
              <a:buChar char="•"/>
            </a:pPr>
            <a:r>
              <a:rPr lang="en-US" sz="2000" dirty="0">
                <a:solidFill>
                  <a:schemeClr val="tx1">
                    <a:lumMod val="50000"/>
                  </a:schemeClr>
                </a:solidFill>
                <a:hlinkClick r:id="rId2"/>
              </a:rPr>
              <a:t>Ontario Regulation 530/2022</a:t>
            </a:r>
            <a:endParaRPr lang="en-US" sz="2000" dirty="0">
              <a:solidFill>
                <a:schemeClr val="tx1">
                  <a:lumMod val="50000"/>
                </a:schemeClr>
              </a:solidFill>
            </a:endParaRPr>
          </a:p>
          <a:p>
            <a:pPr marL="285750" indent="-285750">
              <a:buFont typeface="Wingdings" panose="05000000000000000000" pitchFamily="2" charset="2"/>
              <a:buChar char="Ø"/>
            </a:pPr>
            <a:r>
              <a:rPr lang="en-US" sz="2000" dirty="0">
                <a:solidFill>
                  <a:schemeClr val="tx1">
                    <a:lumMod val="50000"/>
                  </a:schemeClr>
                </a:solidFill>
              </a:rPr>
              <a:t>Designates Municipalities subject to Part VI.1 of the </a:t>
            </a:r>
            <a:r>
              <a:rPr lang="en-US" sz="2000" i="1" dirty="0">
                <a:solidFill>
                  <a:schemeClr val="tx1">
                    <a:lumMod val="50000"/>
                  </a:schemeClr>
                </a:solidFill>
              </a:rPr>
              <a:t>Municipal Act, 2001</a:t>
            </a:r>
          </a:p>
          <a:p>
            <a:pPr marL="285750" indent="-285750">
              <a:buFont typeface="Wingdings" panose="05000000000000000000" pitchFamily="2" charset="2"/>
              <a:buChar char="Ø"/>
            </a:pPr>
            <a:r>
              <a:rPr lang="en-US" sz="2000" dirty="0">
                <a:solidFill>
                  <a:schemeClr val="tx1">
                    <a:lumMod val="50000"/>
                  </a:schemeClr>
                </a:solidFill>
              </a:rPr>
              <a:t>On April 9</a:t>
            </a:r>
            <a:r>
              <a:rPr lang="en-US" sz="2000" baseline="30000" dirty="0">
                <a:solidFill>
                  <a:schemeClr val="tx1">
                    <a:lumMod val="50000"/>
                  </a:schemeClr>
                </a:solidFill>
              </a:rPr>
              <a:t>th</a:t>
            </a:r>
            <a:r>
              <a:rPr lang="en-US" sz="2000" dirty="0">
                <a:solidFill>
                  <a:schemeClr val="tx1">
                    <a:lumMod val="50000"/>
                  </a:schemeClr>
                </a:solidFill>
              </a:rPr>
              <a:t> 2025, the Ministry of Municipal Affairs and Housing has proposed amendments to </a:t>
            </a:r>
            <a:r>
              <a:rPr lang="en-US" sz="2000" dirty="0">
                <a:solidFill>
                  <a:schemeClr val="tx1">
                    <a:lumMod val="50000"/>
                  </a:schemeClr>
                </a:solidFill>
                <a:hlinkClick r:id="rId2"/>
              </a:rPr>
              <a:t>O. Reg. 530/22 </a:t>
            </a:r>
            <a:r>
              <a:rPr lang="en-US" sz="2000" dirty="0">
                <a:solidFill>
                  <a:schemeClr val="tx1">
                    <a:lumMod val="50000"/>
                  </a:schemeClr>
                </a:solidFill>
              </a:rPr>
              <a:t>under the </a:t>
            </a:r>
            <a:r>
              <a:rPr lang="en-US" sz="2000" i="1" dirty="0">
                <a:solidFill>
                  <a:schemeClr val="tx1">
                    <a:lumMod val="50000"/>
                  </a:schemeClr>
                </a:solidFill>
              </a:rPr>
              <a:t>Municipal Act, 2001 </a:t>
            </a:r>
            <a:r>
              <a:rPr lang="en-US" sz="2000" dirty="0">
                <a:solidFill>
                  <a:schemeClr val="tx1">
                    <a:lumMod val="50000"/>
                  </a:schemeClr>
                </a:solidFill>
              </a:rPr>
              <a:t>to expand the list of municipalities where the HOC has strong mayor powers and duties, to include certain single-tier and lower-tier municipalities with a council composition size of six members or more, to help these municipalities move forward on shared provincial-municipal priorities.</a:t>
            </a:r>
          </a:p>
          <a:p>
            <a:pPr marL="285750" indent="-285750">
              <a:buFont typeface="Wingdings" panose="05000000000000000000" pitchFamily="2" charset="2"/>
              <a:buChar char="Ø"/>
            </a:pPr>
            <a:r>
              <a:rPr lang="en-US" sz="2000" dirty="0">
                <a:solidFill>
                  <a:schemeClr val="tx1">
                    <a:lumMod val="50000"/>
                  </a:schemeClr>
                </a:solidFill>
              </a:rPr>
              <a:t>Currently the framework applies to 47 municipalities - the City of Toronto and 46 municipalities designated under O. Reg. 530/22 under the </a:t>
            </a:r>
            <a:r>
              <a:rPr lang="en-US" sz="2000" i="1" dirty="0">
                <a:solidFill>
                  <a:schemeClr val="tx1">
                    <a:lumMod val="50000"/>
                  </a:schemeClr>
                </a:solidFill>
              </a:rPr>
              <a:t>Municipal Act, 2001.</a:t>
            </a:r>
          </a:p>
          <a:p>
            <a:pPr marL="285750" indent="-285750">
              <a:buFont typeface="Wingdings" panose="05000000000000000000" pitchFamily="2" charset="2"/>
              <a:buChar char="Ø"/>
            </a:pPr>
            <a:r>
              <a:rPr lang="en-US" sz="2000" dirty="0">
                <a:solidFill>
                  <a:schemeClr val="tx1">
                    <a:lumMod val="50000"/>
                  </a:schemeClr>
                </a:solidFill>
              </a:rPr>
              <a:t>As of May 1, 2025, Town of Cobourg and 168 additional municipalities to have Strong Mayors in effect</a:t>
            </a:r>
          </a:p>
          <a:p>
            <a:pPr marL="285750" indent="-285750">
              <a:buFont typeface="Wingdings" panose="05000000000000000000" pitchFamily="2" charset="2"/>
              <a:buChar char="Ø"/>
            </a:pPr>
            <a:endParaRPr lang="en-US" sz="2000" dirty="0">
              <a:solidFill>
                <a:schemeClr val="tx1">
                  <a:lumMod val="50000"/>
                </a:schemeClr>
              </a:solidFill>
            </a:endParaRPr>
          </a:p>
          <a:p>
            <a:pPr marL="285750" indent="-285750">
              <a:buFont typeface="Wingdings" panose="05000000000000000000" pitchFamily="2" charset="2"/>
              <a:buChar char="Ø"/>
            </a:pPr>
            <a:endParaRPr lang="en-US" sz="1800" i="1" dirty="0"/>
          </a:p>
          <a:p>
            <a:endParaRPr lang="en-US" dirty="0"/>
          </a:p>
          <a:p>
            <a:endParaRPr lang="en-CA" dirty="0"/>
          </a:p>
        </p:txBody>
      </p:sp>
      <p:sp>
        <p:nvSpPr>
          <p:cNvPr id="3" name="Title 2">
            <a:extLst>
              <a:ext uri="{FF2B5EF4-FFF2-40B4-BE49-F238E27FC236}">
                <a16:creationId xmlns:a16="http://schemas.microsoft.com/office/drawing/2014/main" id="{3F5B253D-C4E2-E5D3-96B4-123118BB08EF}"/>
              </a:ext>
            </a:extLst>
          </p:cNvPr>
          <p:cNvSpPr>
            <a:spLocks noGrp="1"/>
          </p:cNvSpPr>
          <p:nvPr>
            <p:ph type="title"/>
          </p:nvPr>
        </p:nvSpPr>
        <p:spPr>
          <a:xfrm>
            <a:off x="343974" y="774344"/>
            <a:ext cx="7886700" cy="716084"/>
          </a:xfrm>
        </p:spPr>
        <p:txBody>
          <a:bodyPr/>
          <a:lstStyle/>
          <a:p>
            <a:r>
              <a:rPr lang="en-US" dirty="0"/>
              <a:t>Strong Mayor Powers Legislation and Regulation</a:t>
            </a:r>
            <a:endParaRPr lang="en-CA" dirty="0"/>
          </a:p>
        </p:txBody>
      </p:sp>
    </p:spTree>
    <p:extLst>
      <p:ext uri="{BB962C8B-B14F-4D97-AF65-F5344CB8AC3E}">
        <p14:creationId xmlns:p14="http://schemas.microsoft.com/office/powerpoint/2010/main" val="428634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CF89-1654-7BA9-93A1-AE3827D36392}"/>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F77F4BBB-1769-2ADD-EE17-DEAB48301989}"/>
              </a:ext>
            </a:extLst>
          </p:cNvPr>
          <p:cNvSpPr txBox="1">
            <a:spLocks/>
          </p:cNvSpPr>
          <p:nvPr/>
        </p:nvSpPr>
        <p:spPr>
          <a:xfrm>
            <a:off x="2088572" y="3550841"/>
            <a:ext cx="7886700" cy="716084"/>
          </a:xfrm>
          <a:prstGeom prst="rect">
            <a:avLst/>
          </a:prstGeom>
        </p:spPr>
        <p:txBody>
          <a:bodyPr vert="horz" lIns="91440" tIns="45720" rIns="91440" bIns="45720" rtlCol="0" anchor="b">
            <a:normAutofit fontScale="97500" lnSpcReduction="10000"/>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endParaRPr lang="en-CA" dirty="0"/>
          </a:p>
          <a:p>
            <a:r>
              <a:rPr lang="en-CA" dirty="0"/>
              <a:t>Questions</a:t>
            </a:r>
          </a:p>
          <a:p>
            <a:endParaRPr lang="en-CA" dirty="0"/>
          </a:p>
          <a:p>
            <a:endParaRPr lang="en-CA" dirty="0"/>
          </a:p>
          <a:p>
            <a:endParaRPr lang="en-CA" dirty="0"/>
          </a:p>
        </p:txBody>
      </p:sp>
    </p:spTree>
    <p:extLst>
      <p:ext uri="{BB962C8B-B14F-4D97-AF65-F5344CB8AC3E}">
        <p14:creationId xmlns:p14="http://schemas.microsoft.com/office/powerpoint/2010/main" val="124427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9375-12D6-E6A4-23F9-FCCC606C82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3AD0D0-9B5E-E93B-B591-9D852728FC1F}"/>
              </a:ext>
            </a:extLst>
          </p:cNvPr>
          <p:cNvSpPr>
            <a:spLocks noGrp="1"/>
          </p:cNvSpPr>
          <p:nvPr>
            <p:ph type="body" idx="1"/>
          </p:nvPr>
        </p:nvSpPr>
        <p:spPr>
          <a:xfrm>
            <a:off x="143082" y="1572492"/>
            <a:ext cx="6216154" cy="4939145"/>
          </a:xfrm>
        </p:spPr>
        <p:txBody>
          <a:bodyPr/>
          <a:lstStyle/>
          <a:p>
            <a:pPr marL="342900" indent="-342900">
              <a:buFont typeface="Arial" panose="020B0604020202020204" pitchFamily="34" charset="0"/>
              <a:buChar char="•"/>
            </a:pPr>
            <a:r>
              <a:rPr lang="en-US" sz="2000" dirty="0">
                <a:solidFill>
                  <a:schemeClr val="tx1">
                    <a:lumMod val="50000"/>
                  </a:schemeClr>
                </a:solidFill>
                <a:hlinkClick r:id="rId2"/>
              </a:rPr>
              <a:t>Ontario Regulation 580/2022</a:t>
            </a:r>
            <a:endParaRPr lang="en-US" sz="2000" dirty="0">
              <a:solidFill>
                <a:schemeClr val="tx1">
                  <a:lumMod val="50000"/>
                </a:schemeClr>
              </a:solidFill>
            </a:endParaRPr>
          </a:p>
          <a:p>
            <a:pPr marL="342900" indent="-342900">
              <a:buFont typeface="Wingdings" panose="05000000000000000000" pitchFamily="2" charset="2"/>
              <a:buChar char="Ø"/>
            </a:pPr>
            <a:r>
              <a:rPr lang="en-US" sz="2000" dirty="0">
                <a:solidFill>
                  <a:schemeClr val="tx1">
                    <a:lumMod val="50000"/>
                  </a:schemeClr>
                </a:solidFill>
              </a:rPr>
              <a:t>Designates application to specific provisions of Part VI.2 Re. Meetings, veto powers, by-laws</a:t>
            </a:r>
          </a:p>
          <a:p>
            <a:pPr marL="342900" indent="-342900">
              <a:buFont typeface="Wingdings" panose="05000000000000000000" pitchFamily="2" charset="2"/>
              <a:buChar char="Ø"/>
            </a:pPr>
            <a:endParaRPr lang="en-US" sz="2000" dirty="0">
              <a:solidFill>
                <a:schemeClr val="tx1">
                  <a:lumMod val="50000"/>
                </a:schemeClr>
              </a:solidFill>
            </a:endParaRPr>
          </a:p>
          <a:p>
            <a:pPr marL="342900" indent="-342900">
              <a:buFont typeface="Wingdings" panose="05000000000000000000" pitchFamily="2" charset="2"/>
              <a:buChar char="Ø"/>
            </a:pPr>
            <a:r>
              <a:rPr lang="en-US" sz="2000" b="1" dirty="0">
                <a:solidFill>
                  <a:schemeClr val="tx1">
                    <a:lumMod val="50000"/>
                  </a:schemeClr>
                </a:solidFill>
              </a:rPr>
              <a:t>Prescribed Provincial Priorities:</a:t>
            </a:r>
          </a:p>
          <a:p>
            <a:pPr marL="342900" indent="-342900">
              <a:buFont typeface="Wingdings" panose="05000000000000000000" pitchFamily="2" charset="2"/>
              <a:buChar char="Ø"/>
            </a:pPr>
            <a:endParaRPr lang="en-US" sz="2000" dirty="0">
              <a:solidFill>
                <a:schemeClr val="tx1">
                  <a:lumMod val="50000"/>
                </a:schemeClr>
              </a:solidFill>
            </a:endParaRPr>
          </a:p>
          <a:p>
            <a:pPr marL="800092" lvl="1" indent="-457200">
              <a:buFont typeface="+mj-lt"/>
              <a:buAutoNum type="arabicPeriod"/>
            </a:pPr>
            <a:r>
              <a:rPr lang="en-US" sz="2000" dirty="0">
                <a:solidFill>
                  <a:schemeClr val="tx1">
                    <a:lumMod val="50000"/>
                  </a:schemeClr>
                </a:solidFill>
              </a:rPr>
              <a:t>Building 1.5 Million new residential units by December 31, 2031.</a:t>
            </a:r>
          </a:p>
          <a:p>
            <a:pPr marL="800092" lvl="1" indent="-457200">
              <a:buFont typeface="+mj-lt"/>
              <a:buAutoNum type="arabicPeriod"/>
            </a:pPr>
            <a:r>
              <a:rPr lang="en-US" sz="2000" dirty="0">
                <a:solidFill>
                  <a:schemeClr val="tx1">
                    <a:lumMod val="50000"/>
                  </a:schemeClr>
                </a:solidFill>
              </a:rPr>
              <a:t>Constructing and maintaining infrastructure to support housing, including, </a:t>
            </a:r>
          </a:p>
          <a:p>
            <a:endParaRPr lang="en-US" sz="2000" dirty="0">
              <a:solidFill>
                <a:schemeClr val="tx1">
                  <a:lumMod val="50000"/>
                </a:schemeClr>
              </a:solidFill>
            </a:endParaRPr>
          </a:p>
          <a:p>
            <a:pPr marL="1200133" lvl="2" indent="-514350">
              <a:buFont typeface="+mj-lt"/>
              <a:buAutoNum type="romanLcPeriod"/>
            </a:pPr>
            <a:r>
              <a:rPr lang="en-US" sz="2000" dirty="0">
                <a:solidFill>
                  <a:schemeClr val="tx1">
                    <a:lumMod val="50000"/>
                  </a:schemeClr>
                </a:solidFill>
              </a:rPr>
              <a:t>Transit </a:t>
            </a:r>
          </a:p>
          <a:p>
            <a:pPr marL="1200133" lvl="2" indent="-514350">
              <a:buFont typeface="+mj-lt"/>
              <a:buAutoNum type="romanLcPeriod"/>
            </a:pPr>
            <a:r>
              <a:rPr lang="en-US" sz="2000" dirty="0">
                <a:solidFill>
                  <a:schemeClr val="tx1">
                    <a:lumMod val="50000"/>
                  </a:schemeClr>
                </a:solidFill>
              </a:rPr>
              <a:t>Roads</a:t>
            </a:r>
          </a:p>
          <a:p>
            <a:pPr marL="1200133" lvl="2" indent="-514350">
              <a:buFont typeface="+mj-lt"/>
              <a:buAutoNum type="romanLcPeriod"/>
            </a:pPr>
            <a:r>
              <a:rPr lang="en-US" sz="2000" dirty="0">
                <a:solidFill>
                  <a:schemeClr val="tx1">
                    <a:lumMod val="50000"/>
                  </a:schemeClr>
                </a:solidFill>
              </a:rPr>
              <a:t>Utilities, and </a:t>
            </a:r>
          </a:p>
          <a:p>
            <a:pPr marL="1200133" lvl="2" indent="-514350">
              <a:buFont typeface="+mj-lt"/>
              <a:buAutoNum type="romanLcPeriod"/>
            </a:pPr>
            <a:r>
              <a:rPr lang="en-US" sz="2000" dirty="0">
                <a:solidFill>
                  <a:schemeClr val="tx1">
                    <a:lumMod val="50000"/>
                  </a:schemeClr>
                </a:solidFill>
              </a:rPr>
              <a:t>Servicing </a:t>
            </a:r>
          </a:p>
          <a:p>
            <a:pPr marL="285750" indent="-285750">
              <a:buFont typeface="Wingdings" panose="05000000000000000000" pitchFamily="2" charset="2"/>
              <a:buChar char="Ø"/>
            </a:pPr>
            <a:endParaRPr lang="en-US" sz="1800" i="1" dirty="0"/>
          </a:p>
          <a:p>
            <a:endParaRPr lang="en-US" dirty="0"/>
          </a:p>
          <a:p>
            <a:endParaRPr lang="en-CA" dirty="0"/>
          </a:p>
        </p:txBody>
      </p:sp>
      <p:sp>
        <p:nvSpPr>
          <p:cNvPr id="3" name="Title 2">
            <a:extLst>
              <a:ext uri="{FF2B5EF4-FFF2-40B4-BE49-F238E27FC236}">
                <a16:creationId xmlns:a16="http://schemas.microsoft.com/office/drawing/2014/main" id="{A420C542-E3AD-5036-E1F1-F6351EDDD827}"/>
              </a:ext>
            </a:extLst>
          </p:cNvPr>
          <p:cNvSpPr>
            <a:spLocks noGrp="1"/>
          </p:cNvSpPr>
          <p:nvPr>
            <p:ph type="title"/>
          </p:nvPr>
        </p:nvSpPr>
        <p:spPr>
          <a:xfrm>
            <a:off x="343974" y="774344"/>
            <a:ext cx="7886700" cy="716084"/>
          </a:xfrm>
        </p:spPr>
        <p:txBody>
          <a:bodyPr/>
          <a:lstStyle/>
          <a:p>
            <a:r>
              <a:rPr lang="en-US" dirty="0"/>
              <a:t>Strong Mayor Powers Legislation and Regulation</a:t>
            </a:r>
            <a:endParaRPr lang="en-CA" dirty="0"/>
          </a:p>
        </p:txBody>
      </p:sp>
    </p:spTree>
    <p:extLst>
      <p:ext uri="{BB962C8B-B14F-4D97-AF65-F5344CB8AC3E}">
        <p14:creationId xmlns:p14="http://schemas.microsoft.com/office/powerpoint/2010/main" val="217892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ADB7FC-8C06-5972-8FC5-EB96994A8005}"/>
              </a:ext>
            </a:extLst>
          </p:cNvPr>
          <p:cNvSpPr>
            <a:spLocks noGrp="1"/>
          </p:cNvSpPr>
          <p:nvPr>
            <p:ph type="body" idx="1"/>
          </p:nvPr>
        </p:nvSpPr>
        <p:spPr>
          <a:xfrm>
            <a:off x="122300" y="1663606"/>
            <a:ext cx="6042974" cy="4820321"/>
          </a:xfrm>
        </p:spPr>
        <p:txBody>
          <a:bodyPr/>
          <a:lstStyle/>
          <a:p>
            <a:pPr>
              <a:lnSpc>
                <a:spcPct val="100000"/>
              </a:lnSpc>
            </a:pPr>
            <a:r>
              <a:rPr lang="en-US" sz="1800" b="1" dirty="0">
                <a:solidFill>
                  <a:schemeClr val="tx1">
                    <a:lumMod val="50000"/>
                  </a:schemeClr>
                </a:solidFill>
              </a:rPr>
              <a:t>Municipal Act, 2001:</a:t>
            </a:r>
          </a:p>
          <a:p>
            <a:pPr>
              <a:lnSpc>
                <a:spcPct val="100000"/>
              </a:lnSpc>
            </a:pPr>
            <a:endParaRPr lang="en-US" sz="1800" b="1" dirty="0">
              <a:solidFill>
                <a:schemeClr val="tx1">
                  <a:lumMod val="50000"/>
                </a:schemeClr>
              </a:solidFill>
            </a:endParaRPr>
          </a:p>
          <a:p>
            <a:pPr algn="l">
              <a:lnSpc>
                <a:spcPct val="100000"/>
              </a:lnSpc>
              <a:buNone/>
            </a:pPr>
            <a:r>
              <a:rPr lang="en-US" b="1" i="0" dirty="0">
                <a:solidFill>
                  <a:srgbClr val="222222"/>
                </a:solidFill>
                <a:effectLst/>
                <a:latin typeface="Open Sans" panose="020B0606030504020204" pitchFamily="34" charset="0"/>
              </a:rPr>
              <a:t>Role of council</a:t>
            </a:r>
          </a:p>
          <a:p>
            <a:pPr algn="just">
              <a:lnSpc>
                <a:spcPct val="100000"/>
              </a:lnSpc>
              <a:spcBef>
                <a:spcPts val="500"/>
              </a:spcBef>
              <a:buNone/>
            </a:pPr>
            <a:r>
              <a:rPr lang="en-US" b="1" i="0" dirty="0">
                <a:solidFill>
                  <a:srgbClr val="1A1A1A"/>
                </a:solidFill>
                <a:effectLst/>
                <a:latin typeface="Open Sans" panose="020B0606030504020204" pitchFamily="34" charset="0"/>
              </a:rPr>
              <a:t>224  </a:t>
            </a:r>
            <a:r>
              <a:rPr lang="en-US" b="0" i="0" dirty="0">
                <a:solidFill>
                  <a:srgbClr val="1A1A1A"/>
                </a:solidFill>
                <a:effectLst/>
                <a:latin typeface="Open Sans" panose="020B0606030504020204" pitchFamily="34" charset="0"/>
              </a:rPr>
              <a:t>It is the role of council,</a:t>
            </a:r>
          </a:p>
          <a:p>
            <a:pPr marL="341630" algn="just">
              <a:lnSpc>
                <a:spcPct val="100000"/>
              </a:lnSpc>
              <a:spcBef>
                <a:spcPts val="555"/>
              </a:spcBef>
              <a:buNone/>
            </a:pPr>
            <a:r>
              <a:rPr lang="en-US" b="0" i="0" dirty="0">
                <a:solidFill>
                  <a:srgbClr val="1A1A1A"/>
                </a:solidFill>
                <a:effectLst/>
                <a:latin typeface="Open Sans" panose="020B0606030504020204" pitchFamily="34" charset="0"/>
              </a:rPr>
              <a:t>(a) to represent the public and to consider the well-being and interests of the municipality;</a:t>
            </a:r>
          </a:p>
          <a:p>
            <a:pPr marL="341630" algn="just">
              <a:lnSpc>
                <a:spcPct val="100000"/>
              </a:lnSpc>
              <a:spcBef>
                <a:spcPts val="555"/>
              </a:spcBef>
              <a:buNone/>
            </a:pPr>
            <a:r>
              <a:rPr lang="en-US" b="0" i="0" dirty="0">
                <a:solidFill>
                  <a:srgbClr val="1A1A1A"/>
                </a:solidFill>
                <a:effectLst/>
                <a:latin typeface="Open Sans" panose="020B0606030504020204" pitchFamily="34" charset="0"/>
              </a:rPr>
              <a:t>(b) to develop and evaluate the policies and programs of the municipality;</a:t>
            </a:r>
          </a:p>
          <a:p>
            <a:pPr marL="341630" algn="just">
              <a:lnSpc>
                <a:spcPct val="100000"/>
              </a:lnSpc>
              <a:spcBef>
                <a:spcPts val="555"/>
              </a:spcBef>
              <a:buNone/>
            </a:pPr>
            <a:r>
              <a:rPr lang="en-US" b="0" i="0" dirty="0">
                <a:solidFill>
                  <a:srgbClr val="1A1A1A"/>
                </a:solidFill>
                <a:effectLst/>
                <a:latin typeface="Open Sans" panose="020B0606030504020204" pitchFamily="34" charset="0"/>
              </a:rPr>
              <a:t>(c) to determine which services the municipality provides;</a:t>
            </a:r>
          </a:p>
          <a:p>
            <a:pPr marL="341630" algn="just">
              <a:lnSpc>
                <a:spcPct val="100000"/>
              </a:lnSpc>
              <a:spcBef>
                <a:spcPts val="555"/>
              </a:spcBef>
              <a:buNone/>
            </a:pPr>
            <a:r>
              <a:rPr lang="en-US" b="0" i="0" dirty="0">
                <a:solidFill>
                  <a:srgbClr val="1A1A1A"/>
                </a:solidFill>
                <a:effectLst/>
                <a:latin typeface="Open Sans" panose="020B0606030504020204" pitchFamily="34" charset="0"/>
              </a:rPr>
              <a:t>(d) to ensure that administrative policies, practices and procedures and controllership policies, practices and procedures are in place to implement the decisions of council;</a:t>
            </a:r>
          </a:p>
          <a:p>
            <a:pPr marL="341630" algn="just">
              <a:lnSpc>
                <a:spcPct val="100000"/>
              </a:lnSpc>
              <a:spcBef>
                <a:spcPts val="555"/>
              </a:spcBef>
              <a:buNone/>
            </a:pPr>
            <a:r>
              <a:rPr lang="en-US" b="0" i="0" dirty="0">
                <a:solidFill>
                  <a:srgbClr val="1A1A1A"/>
                </a:solidFill>
                <a:effectLst/>
                <a:latin typeface="Open Sans" panose="020B0606030504020204" pitchFamily="34" charset="0"/>
              </a:rPr>
              <a:t>(d.1) to ensure the accountability and transparency of the operations of the municipality, including the activities of the senior management of the municipality;</a:t>
            </a:r>
          </a:p>
          <a:p>
            <a:pPr marL="341630" algn="just">
              <a:lnSpc>
                <a:spcPct val="100000"/>
              </a:lnSpc>
              <a:spcBef>
                <a:spcPts val="555"/>
              </a:spcBef>
              <a:buNone/>
            </a:pPr>
            <a:r>
              <a:rPr lang="en-US" b="0" i="0" dirty="0">
                <a:solidFill>
                  <a:srgbClr val="1A1A1A"/>
                </a:solidFill>
                <a:effectLst/>
                <a:latin typeface="Open Sans" panose="020B0606030504020204" pitchFamily="34" charset="0"/>
              </a:rPr>
              <a:t>(e) to maintain the financial integrity of the municipality; and</a:t>
            </a:r>
          </a:p>
          <a:p>
            <a:pPr marL="341630" algn="just">
              <a:lnSpc>
                <a:spcPct val="100000"/>
              </a:lnSpc>
              <a:spcBef>
                <a:spcPts val="555"/>
              </a:spcBef>
            </a:pPr>
            <a:r>
              <a:rPr lang="en-US" b="0" i="0" dirty="0">
                <a:solidFill>
                  <a:srgbClr val="1A1A1A"/>
                </a:solidFill>
                <a:effectLst/>
                <a:latin typeface="Open Sans" panose="020B0606030504020204" pitchFamily="34" charset="0"/>
              </a:rPr>
              <a:t>(f) to carry out the duties of council under this or any other Act.  </a:t>
            </a:r>
            <a:endParaRPr lang="en-CA" dirty="0"/>
          </a:p>
        </p:txBody>
      </p:sp>
      <p:sp>
        <p:nvSpPr>
          <p:cNvPr id="3" name="Title 2">
            <a:extLst>
              <a:ext uri="{FF2B5EF4-FFF2-40B4-BE49-F238E27FC236}">
                <a16:creationId xmlns:a16="http://schemas.microsoft.com/office/drawing/2014/main" id="{D90C2E22-390B-0071-8E79-C8AB7DF438C4}"/>
              </a:ext>
            </a:extLst>
          </p:cNvPr>
          <p:cNvSpPr>
            <a:spLocks noGrp="1"/>
          </p:cNvSpPr>
          <p:nvPr>
            <p:ph type="title"/>
          </p:nvPr>
        </p:nvSpPr>
        <p:spPr>
          <a:xfrm>
            <a:off x="378610" y="822036"/>
            <a:ext cx="7886700" cy="716084"/>
          </a:xfrm>
        </p:spPr>
        <p:txBody>
          <a:bodyPr/>
          <a:lstStyle/>
          <a:p>
            <a:r>
              <a:rPr lang="en-US" dirty="0"/>
              <a:t>Existing Role of Council </a:t>
            </a:r>
            <a:endParaRPr lang="en-CA" dirty="0"/>
          </a:p>
        </p:txBody>
      </p:sp>
    </p:spTree>
    <p:extLst>
      <p:ext uri="{BB962C8B-B14F-4D97-AF65-F5344CB8AC3E}">
        <p14:creationId xmlns:p14="http://schemas.microsoft.com/office/powerpoint/2010/main" val="229199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866AB-6ECE-C48E-0DD7-592FA4FC5B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D2737A-BFCF-6569-436A-F13A5CD090FA}"/>
              </a:ext>
            </a:extLst>
          </p:cNvPr>
          <p:cNvSpPr>
            <a:spLocks noGrp="1"/>
          </p:cNvSpPr>
          <p:nvPr>
            <p:ph type="body" idx="1"/>
          </p:nvPr>
        </p:nvSpPr>
        <p:spPr>
          <a:xfrm>
            <a:off x="184645" y="1503749"/>
            <a:ext cx="6042974" cy="5194394"/>
          </a:xfrm>
        </p:spPr>
        <p:txBody>
          <a:bodyPr/>
          <a:lstStyle/>
          <a:p>
            <a:pPr>
              <a:lnSpc>
                <a:spcPct val="100000"/>
              </a:lnSpc>
            </a:pPr>
            <a:r>
              <a:rPr lang="en-US" sz="1800" b="1" dirty="0">
                <a:solidFill>
                  <a:schemeClr val="tx1">
                    <a:lumMod val="50000"/>
                  </a:schemeClr>
                </a:solidFill>
              </a:rPr>
              <a:t>Municipal Act, 2001:</a:t>
            </a:r>
          </a:p>
          <a:p>
            <a:pPr algn="l">
              <a:lnSpc>
                <a:spcPct val="100000"/>
              </a:lnSpc>
              <a:buNone/>
            </a:pPr>
            <a:r>
              <a:rPr lang="en-US" b="0" i="0" dirty="0">
                <a:solidFill>
                  <a:srgbClr val="1A1A1A"/>
                </a:solidFill>
                <a:effectLst/>
                <a:latin typeface="Open Sans" panose="020B0606030504020204" pitchFamily="34" charset="0"/>
              </a:rPr>
              <a:t> </a:t>
            </a:r>
            <a:r>
              <a:rPr lang="en-US" sz="1200" b="1" i="0" dirty="0">
                <a:solidFill>
                  <a:srgbClr val="222222"/>
                </a:solidFill>
                <a:effectLst/>
                <a:latin typeface="Open Sans" panose="020B0606030504020204" pitchFamily="34" charset="0"/>
              </a:rPr>
              <a:t>Role of head of council</a:t>
            </a:r>
          </a:p>
          <a:p>
            <a:pPr algn="just">
              <a:lnSpc>
                <a:spcPct val="100000"/>
              </a:lnSpc>
              <a:spcBef>
                <a:spcPts val="500"/>
              </a:spcBef>
              <a:buNone/>
            </a:pPr>
            <a:r>
              <a:rPr lang="en-US" sz="1200" b="1" i="0" dirty="0">
                <a:solidFill>
                  <a:srgbClr val="1A1A1A"/>
                </a:solidFill>
                <a:effectLst/>
                <a:latin typeface="Open Sans" panose="020B0606030504020204" pitchFamily="34" charset="0"/>
              </a:rPr>
              <a:t>225 </a:t>
            </a:r>
            <a:r>
              <a:rPr lang="en-US" sz="1200" b="0" i="0" dirty="0">
                <a:solidFill>
                  <a:srgbClr val="1A1A1A"/>
                </a:solidFill>
                <a:effectLst/>
                <a:latin typeface="Open Sans" panose="020B0606030504020204" pitchFamily="34" charset="0"/>
              </a:rPr>
              <a:t>It is the role of the head of council,</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(a) to act as chief executive officer of the municipality;</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(b) to preside over council meetings so that its business can be carried out efficiently and effectively;</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(c) to provide leadership to the council;</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(c.1) without limiting clause (c), to provide information and recommendations to the council with respect to the role of council described in clauses 224 (d) and (d.1);</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(d) to represent the municipality at official functions; and</a:t>
            </a:r>
          </a:p>
          <a:p>
            <a:pPr marL="341630" algn="just">
              <a:lnSpc>
                <a:spcPct val="100000"/>
              </a:lnSpc>
              <a:spcBef>
                <a:spcPts val="555"/>
              </a:spcBef>
            </a:pPr>
            <a:r>
              <a:rPr lang="en-US" sz="1200" b="0" i="0" dirty="0">
                <a:solidFill>
                  <a:srgbClr val="1A1A1A"/>
                </a:solidFill>
                <a:effectLst/>
                <a:latin typeface="Open Sans" panose="020B0606030504020204" pitchFamily="34" charset="0"/>
              </a:rPr>
              <a:t>(e) to carry out the duties of the head of council under this or any other Act.</a:t>
            </a:r>
          </a:p>
          <a:p>
            <a:pPr algn="l">
              <a:lnSpc>
                <a:spcPct val="100000"/>
              </a:lnSpc>
              <a:buNone/>
            </a:pPr>
            <a:r>
              <a:rPr lang="en-US" sz="1200" b="1" i="0" dirty="0">
                <a:solidFill>
                  <a:srgbClr val="222222"/>
                </a:solidFill>
                <a:effectLst/>
                <a:latin typeface="Open Sans" panose="020B0606030504020204" pitchFamily="34" charset="0"/>
              </a:rPr>
              <a:t>Head of council as chief executive officer</a:t>
            </a:r>
          </a:p>
          <a:p>
            <a:pPr algn="just">
              <a:lnSpc>
                <a:spcPct val="100000"/>
              </a:lnSpc>
              <a:spcBef>
                <a:spcPts val="500"/>
              </a:spcBef>
              <a:buNone/>
            </a:pPr>
            <a:r>
              <a:rPr lang="en-US" sz="1200" b="1" i="0" dirty="0">
                <a:solidFill>
                  <a:srgbClr val="1A1A1A"/>
                </a:solidFill>
                <a:effectLst/>
                <a:latin typeface="Open Sans" panose="020B0606030504020204" pitchFamily="34" charset="0"/>
              </a:rPr>
              <a:t>226.1 </a:t>
            </a:r>
            <a:r>
              <a:rPr lang="en-US" sz="1200" b="0" i="0" dirty="0">
                <a:solidFill>
                  <a:srgbClr val="1A1A1A"/>
                </a:solidFill>
                <a:effectLst/>
                <a:latin typeface="Open Sans" panose="020B0606030504020204" pitchFamily="34" charset="0"/>
              </a:rPr>
              <a:t>As chief executive officer of a municipality, the head of council shall,</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(a) uphold and promote the purposes of the municipality;</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(b) promote public involvement in the municipality’s activities;</a:t>
            </a:r>
          </a:p>
          <a:p>
            <a:pPr marL="341630" algn="just">
              <a:lnSpc>
                <a:spcPct val="100000"/>
              </a:lnSpc>
              <a:spcBef>
                <a:spcPts val="555"/>
              </a:spcBef>
              <a:buNone/>
            </a:pPr>
            <a:r>
              <a:rPr lang="en-US" sz="1200" b="0" i="0" dirty="0">
                <a:solidFill>
                  <a:srgbClr val="1A1A1A"/>
                </a:solidFill>
                <a:effectLst/>
                <a:latin typeface="Open Sans" panose="020B0606030504020204" pitchFamily="34" charset="0"/>
              </a:rPr>
              <a:t>(c) act as the representative of the municipality both within and outside the municipality, and promote the municipality locally, nationally and internationally; and</a:t>
            </a:r>
          </a:p>
          <a:p>
            <a:pPr marL="341630" algn="just">
              <a:lnSpc>
                <a:spcPct val="100000"/>
              </a:lnSpc>
              <a:spcBef>
                <a:spcPts val="555"/>
              </a:spcBef>
            </a:pPr>
            <a:r>
              <a:rPr lang="en-US" sz="1200" b="0" i="0" dirty="0">
                <a:solidFill>
                  <a:srgbClr val="1A1A1A"/>
                </a:solidFill>
                <a:effectLst/>
                <a:latin typeface="Open Sans" panose="020B0606030504020204" pitchFamily="34" charset="0"/>
              </a:rPr>
              <a:t>(d) participate in and foster activities that enhance the economic, social and environmental well-being of the municipality and its residents.  </a:t>
            </a:r>
            <a:endParaRPr lang="en-CA" dirty="0"/>
          </a:p>
        </p:txBody>
      </p:sp>
      <p:sp>
        <p:nvSpPr>
          <p:cNvPr id="3" name="Title 2">
            <a:extLst>
              <a:ext uri="{FF2B5EF4-FFF2-40B4-BE49-F238E27FC236}">
                <a16:creationId xmlns:a16="http://schemas.microsoft.com/office/drawing/2014/main" id="{CA2BF977-973D-EF7B-FD46-85FBE8D3FD5D}"/>
              </a:ext>
            </a:extLst>
          </p:cNvPr>
          <p:cNvSpPr>
            <a:spLocks noGrp="1"/>
          </p:cNvSpPr>
          <p:nvPr>
            <p:ph type="title"/>
          </p:nvPr>
        </p:nvSpPr>
        <p:spPr>
          <a:xfrm>
            <a:off x="378610" y="787665"/>
            <a:ext cx="7886700" cy="716084"/>
          </a:xfrm>
        </p:spPr>
        <p:txBody>
          <a:bodyPr/>
          <a:lstStyle/>
          <a:p>
            <a:r>
              <a:rPr lang="en-US" dirty="0"/>
              <a:t>Existing Role of Head of Council </a:t>
            </a:r>
            <a:endParaRPr lang="en-CA" dirty="0"/>
          </a:p>
        </p:txBody>
      </p:sp>
    </p:spTree>
    <p:extLst>
      <p:ext uri="{BB962C8B-B14F-4D97-AF65-F5344CB8AC3E}">
        <p14:creationId xmlns:p14="http://schemas.microsoft.com/office/powerpoint/2010/main" val="75011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7D9F26-B342-37DA-B48D-2417A7F79DF8}"/>
              </a:ext>
            </a:extLst>
          </p:cNvPr>
          <p:cNvSpPr>
            <a:spLocks noGrp="1"/>
          </p:cNvSpPr>
          <p:nvPr>
            <p:ph type="body" idx="1"/>
          </p:nvPr>
        </p:nvSpPr>
        <p:spPr>
          <a:xfrm>
            <a:off x="115373" y="1626909"/>
            <a:ext cx="6153808" cy="5001246"/>
          </a:xfrm>
        </p:spPr>
        <p:txBody>
          <a:bodyPr/>
          <a:lstStyle/>
          <a:p>
            <a:r>
              <a:rPr lang="en-US" sz="1400" dirty="0">
                <a:solidFill>
                  <a:schemeClr val="tx1">
                    <a:lumMod val="50000"/>
                  </a:schemeClr>
                </a:solidFill>
              </a:rPr>
              <a:t>The Strong Mayor Powers in Part VI.1 of the Act fall into three (3) broad categories:</a:t>
            </a:r>
          </a:p>
          <a:p>
            <a:pPr marL="285750" indent="-285750">
              <a:buFont typeface="Arial" panose="020B0604020202020204" pitchFamily="34" charset="0"/>
              <a:buChar char="•"/>
            </a:pPr>
            <a:r>
              <a:rPr lang="en-US" sz="1400" b="1" dirty="0">
                <a:solidFill>
                  <a:schemeClr val="tx1">
                    <a:lumMod val="50000"/>
                  </a:schemeClr>
                </a:solidFill>
              </a:rPr>
              <a:t>Legislative Powers </a:t>
            </a:r>
            <a:r>
              <a:rPr lang="en-US" sz="1400" dirty="0">
                <a:solidFill>
                  <a:schemeClr val="tx1">
                    <a:lumMod val="50000"/>
                  </a:schemeClr>
                </a:solidFill>
              </a:rPr>
              <a:t>(</a:t>
            </a:r>
            <a:r>
              <a:rPr lang="en-US" sz="1400" i="1" dirty="0">
                <a:solidFill>
                  <a:schemeClr val="tx1">
                    <a:lumMod val="50000"/>
                  </a:schemeClr>
                </a:solidFill>
              </a:rPr>
              <a:t>advance or do not interfere with prescribe provincial priorities; cannot be delegated) </a:t>
            </a:r>
          </a:p>
          <a:p>
            <a:pPr marL="628642" lvl="1" indent="-285750">
              <a:buFont typeface="Wingdings" panose="05000000000000000000" pitchFamily="2" charset="2"/>
              <a:buChar char="§"/>
            </a:pPr>
            <a:r>
              <a:rPr lang="en-US" sz="1400" dirty="0">
                <a:solidFill>
                  <a:schemeClr val="tx1">
                    <a:lumMod val="50000"/>
                  </a:schemeClr>
                </a:solidFill>
              </a:rPr>
              <a:t>Require Council to consider a matter at a Council meeting</a:t>
            </a:r>
          </a:p>
          <a:p>
            <a:pPr marL="628642" lvl="1" indent="-285750">
              <a:buFont typeface="Wingdings" panose="05000000000000000000" pitchFamily="2" charset="2"/>
              <a:buChar char="§"/>
            </a:pPr>
            <a:r>
              <a:rPr lang="en-US" sz="1400" dirty="0">
                <a:solidFill>
                  <a:schemeClr val="tx1">
                    <a:lumMod val="50000"/>
                  </a:schemeClr>
                </a:solidFill>
              </a:rPr>
              <a:t>Require Council to vote on a by-law at a Council meeting</a:t>
            </a:r>
          </a:p>
          <a:p>
            <a:pPr marL="628642" lvl="1" indent="-285750">
              <a:buFont typeface="Wingdings" panose="05000000000000000000" pitchFamily="2" charset="2"/>
              <a:buChar char="§"/>
            </a:pPr>
            <a:r>
              <a:rPr lang="en-US" sz="1400" dirty="0">
                <a:solidFill>
                  <a:schemeClr val="tx1">
                    <a:lumMod val="50000"/>
                  </a:schemeClr>
                </a:solidFill>
              </a:rPr>
              <a:t>Power to veto by-laws adopted at a Council meeting. </a:t>
            </a:r>
            <a:endParaRPr lang="en-US" dirty="0">
              <a:solidFill>
                <a:schemeClr val="tx1">
                  <a:lumMod val="50000"/>
                </a:schemeClr>
              </a:solidFill>
            </a:endParaRPr>
          </a:p>
          <a:p>
            <a:pPr marL="285750" indent="-285750">
              <a:lnSpc>
                <a:spcPct val="100000"/>
              </a:lnSpc>
              <a:buFont typeface="Arial" panose="020B0604020202020204" pitchFamily="34" charset="0"/>
              <a:buChar char="•"/>
            </a:pPr>
            <a:r>
              <a:rPr lang="en-US" sz="1400" b="1" dirty="0">
                <a:solidFill>
                  <a:schemeClr val="tx1">
                    <a:lumMod val="50000"/>
                  </a:schemeClr>
                </a:solidFill>
              </a:rPr>
              <a:t>Administrative Powers </a:t>
            </a:r>
            <a:r>
              <a:rPr lang="en-US" dirty="0">
                <a:solidFill>
                  <a:schemeClr val="tx1">
                    <a:lumMod val="50000"/>
                  </a:schemeClr>
                </a:solidFill>
              </a:rPr>
              <a:t>(</a:t>
            </a:r>
            <a:r>
              <a:rPr lang="en-US" i="1" dirty="0">
                <a:solidFill>
                  <a:schemeClr val="tx1">
                    <a:lumMod val="50000"/>
                  </a:schemeClr>
                </a:solidFill>
              </a:rPr>
              <a:t>Can be delegated</a:t>
            </a:r>
            <a:r>
              <a:rPr lang="en-US" dirty="0">
                <a:solidFill>
                  <a:schemeClr val="tx1">
                    <a:lumMod val="50000"/>
                  </a:schemeClr>
                </a:solidFill>
              </a:rPr>
              <a:t>)</a:t>
            </a:r>
          </a:p>
          <a:p>
            <a:pPr marL="628642" lvl="1" indent="-285750">
              <a:lnSpc>
                <a:spcPct val="100000"/>
              </a:lnSpc>
              <a:buFont typeface="Wingdings" panose="05000000000000000000" pitchFamily="2" charset="2"/>
              <a:buChar char="§"/>
            </a:pPr>
            <a:r>
              <a:rPr lang="en-US" sz="1400" dirty="0">
                <a:solidFill>
                  <a:schemeClr val="tx1">
                    <a:lumMod val="50000"/>
                  </a:schemeClr>
                </a:solidFill>
              </a:rPr>
              <a:t>Appoint or dismiss CAO and Heads of Divisions</a:t>
            </a:r>
          </a:p>
          <a:p>
            <a:pPr marL="628642" lvl="1" indent="-285750">
              <a:lnSpc>
                <a:spcPct val="100000"/>
              </a:lnSpc>
              <a:buFont typeface="Wingdings" panose="05000000000000000000" pitchFamily="2" charset="2"/>
              <a:buChar char="§"/>
            </a:pPr>
            <a:r>
              <a:rPr lang="en-US" sz="1400" dirty="0">
                <a:solidFill>
                  <a:schemeClr val="tx1">
                    <a:lumMod val="50000"/>
                  </a:schemeClr>
                </a:solidFill>
              </a:rPr>
              <a:t>Determine administrative organizational structure </a:t>
            </a:r>
          </a:p>
          <a:p>
            <a:pPr marL="628642" lvl="1" indent="-285750">
              <a:lnSpc>
                <a:spcPct val="100000"/>
              </a:lnSpc>
              <a:buFont typeface="Wingdings" panose="05000000000000000000" pitchFamily="2" charset="2"/>
              <a:buChar char="§"/>
            </a:pPr>
            <a:r>
              <a:rPr lang="en-US" sz="1400" dirty="0">
                <a:solidFill>
                  <a:schemeClr val="tx1">
                    <a:lumMod val="50000"/>
                  </a:schemeClr>
                </a:solidFill>
              </a:rPr>
              <a:t>Establish Council Committees and appoint Chairs/Vice-Chairs</a:t>
            </a:r>
          </a:p>
          <a:p>
            <a:pPr marL="285750" indent="-285750">
              <a:lnSpc>
                <a:spcPct val="100000"/>
              </a:lnSpc>
              <a:buFont typeface="Arial" panose="020B0604020202020204" pitchFamily="34" charset="0"/>
              <a:buChar char="•"/>
            </a:pPr>
            <a:r>
              <a:rPr lang="en-CA" sz="1400" b="1" dirty="0">
                <a:solidFill>
                  <a:schemeClr val="tx1">
                    <a:lumMod val="50000"/>
                  </a:schemeClr>
                </a:solidFill>
              </a:rPr>
              <a:t>Financial Powers </a:t>
            </a:r>
            <a:r>
              <a:rPr lang="en-CA" sz="1400" dirty="0">
                <a:solidFill>
                  <a:schemeClr val="tx1">
                    <a:lumMod val="50000"/>
                  </a:schemeClr>
                </a:solidFill>
              </a:rPr>
              <a:t>(Cannot be delegated)</a:t>
            </a:r>
          </a:p>
          <a:p>
            <a:pPr marL="628642" lvl="1" indent="-285750">
              <a:lnSpc>
                <a:spcPct val="100000"/>
              </a:lnSpc>
              <a:buFont typeface="Wingdings" panose="05000000000000000000" pitchFamily="2" charset="2"/>
              <a:buChar char="§"/>
            </a:pPr>
            <a:r>
              <a:rPr lang="en-CA" sz="1400" dirty="0">
                <a:solidFill>
                  <a:schemeClr val="tx1">
                    <a:lumMod val="50000"/>
                  </a:schemeClr>
                </a:solidFill>
              </a:rPr>
              <a:t>Prepare and present annual budget by February 1 (otherwise forfeits annual budget to Council)</a:t>
            </a:r>
          </a:p>
          <a:p>
            <a:pPr marL="628642" lvl="1" indent="-285750">
              <a:lnSpc>
                <a:spcPct val="100000"/>
              </a:lnSpc>
              <a:buFont typeface="Wingdings" panose="05000000000000000000" pitchFamily="2" charset="2"/>
              <a:buChar char="§"/>
            </a:pPr>
            <a:r>
              <a:rPr lang="en-CA" sz="1400" dirty="0">
                <a:solidFill>
                  <a:schemeClr val="tx1">
                    <a:lumMod val="50000"/>
                  </a:schemeClr>
                </a:solidFill>
              </a:rPr>
              <a:t>Power to Veto Council amendments to annual budget (2/3 Council Vote to overturn Veto)</a:t>
            </a:r>
          </a:p>
          <a:p>
            <a:pPr marL="628642" lvl="1" indent="-285750">
              <a:lnSpc>
                <a:spcPct val="100000"/>
              </a:lnSpc>
              <a:buFont typeface="Wingdings" panose="05000000000000000000" pitchFamily="2" charset="2"/>
              <a:buChar char="§"/>
            </a:pPr>
            <a:r>
              <a:rPr lang="en-CA" sz="1400" dirty="0">
                <a:solidFill>
                  <a:schemeClr val="tx1">
                    <a:lumMod val="50000"/>
                  </a:schemeClr>
                </a:solidFill>
              </a:rPr>
              <a:t>Present in-year budget amendments if supplementary levy is required</a:t>
            </a:r>
            <a:endParaRPr lang="en-US" sz="1400" dirty="0">
              <a:solidFill>
                <a:schemeClr val="tx1">
                  <a:lumMod val="50000"/>
                </a:schemeClr>
              </a:solidFill>
            </a:endParaRPr>
          </a:p>
        </p:txBody>
      </p:sp>
      <p:sp>
        <p:nvSpPr>
          <p:cNvPr id="3" name="Title 2">
            <a:extLst>
              <a:ext uri="{FF2B5EF4-FFF2-40B4-BE49-F238E27FC236}">
                <a16:creationId xmlns:a16="http://schemas.microsoft.com/office/drawing/2014/main" id="{52B6FA95-8295-8511-0B63-8FA33BE3CADE}"/>
              </a:ext>
            </a:extLst>
          </p:cNvPr>
          <p:cNvSpPr>
            <a:spLocks noGrp="1"/>
          </p:cNvSpPr>
          <p:nvPr>
            <p:ph type="title"/>
          </p:nvPr>
        </p:nvSpPr>
        <p:spPr>
          <a:xfrm>
            <a:off x="371683" y="903653"/>
            <a:ext cx="7886700" cy="716084"/>
          </a:xfrm>
        </p:spPr>
        <p:txBody>
          <a:bodyPr/>
          <a:lstStyle/>
          <a:p>
            <a:r>
              <a:rPr lang="en-US" dirty="0"/>
              <a:t>Strong Mayor Powers - Categories</a:t>
            </a:r>
            <a:endParaRPr lang="en-CA" dirty="0"/>
          </a:p>
        </p:txBody>
      </p:sp>
    </p:spTree>
    <p:extLst>
      <p:ext uri="{BB962C8B-B14F-4D97-AF65-F5344CB8AC3E}">
        <p14:creationId xmlns:p14="http://schemas.microsoft.com/office/powerpoint/2010/main" val="2492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E6227-447F-5018-EB2A-93899359B36A}"/>
              </a:ext>
            </a:extLst>
          </p:cNvPr>
          <p:cNvSpPr>
            <a:spLocks noGrp="1"/>
          </p:cNvSpPr>
          <p:nvPr>
            <p:ph type="body" idx="1"/>
          </p:nvPr>
        </p:nvSpPr>
        <p:spPr>
          <a:xfrm>
            <a:off x="337047" y="1594583"/>
            <a:ext cx="5564990" cy="5104090"/>
          </a:xfrm>
        </p:spPr>
        <p:txBody>
          <a:bodyPr/>
          <a:lstStyle/>
          <a:p>
            <a:pPr marL="285750" indent="-285750">
              <a:lnSpc>
                <a:spcPct val="100000"/>
              </a:lnSpc>
              <a:buFont typeface="Arial" panose="020B0604020202020204" pitchFamily="34" charset="0"/>
              <a:buChar char="•"/>
            </a:pPr>
            <a:r>
              <a:rPr lang="en-US" dirty="0">
                <a:solidFill>
                  <a:schemeClr val="tx2">
                    <a:lumMod val="50000"/>
                  </a:schemeClr>
                </a:solidFill>
              </a:rPr>
              <a:t>Direction to Municipal Employees</a:t>
            </a:r>
          </a:p>
          <a:p>
            <a:pPr marL="285750" indent="-285750">
              <a:lnSpc>
                <a:spcPct val="100000"/>
              </a:lnSpc>
              <a:buFont typeface="Arial" panose="020B0604020202020204" pitchFamily="34" charset="0"/>
              <a:buChar char="•"/>
            </a:pPr>
            <a:r>
              <a:rPr lang="en-US" dirty="0">
                <a:solidFill>
                  <a:schemeClr val="tx2">
                    <a:lumMod val="50000"/>
                  </a:schemeClr>
                </a:solidFill>
              </a:rPr>
              <a:t>Powers exercised in writing</a:t>
            </a:r>
          </a:p>
          <a:p>
            <a:pPr marL="285750" indent="-285750">
              <a:lnSpc>
                <a:spcPct val="100000"/>
              </a:lnSpc>
              <a:buFont typeface="Arial" panose="020B0604020202020204" pitchFamily="34" charset="0"/>
              <a:buChar char="•"/>
            </a:pPr>
            <a:r>
              <a:rPr lang="en-US" dirty="0">
                <a:solidFill>
                  <a:schemeClr val="tx2">
                    <a:lumMod val="50000"/>
                  </a:schemeClr>
                </a:solidFill>
              </a:rPr>
              <a:t>Powers of Chief Administrative Officer</a:t>
            </a:r>
          </a:p>
          <a:p>
            <a:pPr marL="285750" indent="-285750">
              <a:lnSpc>
                <a:spcPct val="100000"/>
              </a:lnSpc>
              <a:buFont typeface="Arial" panose="020B0604020202020204" pitchFamily="34" charset="0"/>
              <a:buChar char="•"/>
            </a:pPr>
            <a:r>
              <a:rPr lang="en-US" dirty="0">
                <a:solidFill>
                  <a:schemeClr val="tx2">
                    <a:lumMod val="50000"/>
                  </a:schemeClr>
                </a:solidFill>
              </a:rPr>
              <a:t>Powers re. Organizational Structure and Employment Matters</a:t>
            </a:r>
          </a:p>
          <a:p>
            <a:pPr marL="285750" indent="-285750">
              <a:lnSpc>
                <a:spcPct val="100000"/>
              </a:lnSpc>
              <a:buFont typeface="Arial" panose="020B0604020202020204" pitchFamily="34" charset="0"/>
              <a:buChar char="•"/>
            </a:pPr>
            <a:r>
              <a:rPr lang="en-US" dirty="0">
                <a:solidFill>
                  <a:schemeClr val="tx2">
                    <a:lumMod val="50000"/>
                  </a:schemeClr>
                </a:solidFill>
              </a:rPr>
              <a:t>Powers re. Local Boards</a:t>
            </a:r>
          </a:p>
          <a:p>
            <a:pPr marL="285750" indent="-285750">
              <a:lnSpc>
                <a:spcPct val="100000"/>
              </a:lnSpc>
              <a:buFont typeface="Arial" panose="020B0604020202020204" pitchFamily="34" charset="0"/>
              <a:buChar char="•"/>
            </a:pPr>
            <a:r>
              <a:rPr lang="en-US" dirty="0">
                <a:solidFill>
                  <a:schemeClr val="tx2">
                    <a:lumMod val="50000"/>
                  </a:schemeClr>
                </a:solidFill>
              </a:rPr>
              <a:t>Powers re. Committees</a:t>
            </a:r>
          </a:p>
          <a:p>
            <a:pPr marL="285750" indent="-285750">
              <a:lnSpc>
                <a:spcPct val="100000"/>
              </a:lnSpc>
              <a:buFont typeface="Arial" panose="020B0604020202020204" pitchFamily="34" charset="0"/>
              <a:buChar char="•"/>
            </a:pPr>
            <a:r>
              <a:rPr lang="en-US" dirty="0">
                <a:solidFill>
                  <a:schemeClr val="tx2">
                    <a:lumMod val="50000"/>
                  </a:schemeClr>
                </a:solidFill>
              </a:rPr>
              <a:t>Provincial Priorities</a:t>
            </a:r>
          </a:p>
          <a:p>
            <a:pPr marL="285750" indent="-285750">
              <a:lnSpc>
                <a:spcPct val="100000"/>
              </a:lnSpc>
              <a:buFont typeface="Arial" panose="020B0604020202020204" pitchFamily="34" charset="0"/>
              <a:buChar char="•"/>
            </a:pPr>
            <a:r>
              <a:rPr lang="en-US" dirty="0">
                <a:solidFill>
                  <a:schemeClr val="tx2">
                    <a:lumMod val="50000"/>
                  </a:schemeClr>
                </a:solidFill>
              </a:rPr>
              <a:t>Powers re. meetings</a:t>
            </a:r>
          </a:p>
          <a:p>
            <a:pPr marL="285750" indent="-285750">
              <a:lnSpc>
                <a:spcPct val="100000"/>
              </a:lnSpc>
              <a:buFont typeface="Arial" panose="020B0604020202020204" pitchFamily="34" charset="0"/>
              <a:buChar char="•"/>
            </a:pPr>
            <a:r>
              <a:rPr lang="en-US" dirty="0">
                <a:solidFill>
                  <a:schemeClr val="tx2">
                    <a:lumMod val="50000"/>
                  </a:schemeClr>
                </a:solidFill>
              </a:rPr>
              <a:t>Powers re. By-laws</a:t>
            </a:r>
          </a:p>
          <a:p>
            <a:pPr marL="285750" indent="-285750">
              <a:lnSpc>
                <a:spcPct val="100000"/>
              </a:lnSpc>
              <a:buFont typeface="Arial" panose="020B0604020202020204" pitchFamily="34" charset="0"/>
              <a:buChar char="•"/>
            </a:pPr>
            <a:r>
              <a:rPr lang="en-US" dirty="0">
                <a:solidFill>
                  <a:schemeClr val="tx2">
                    <a:lumMod val="50000"/>
                  </a:schemeClr>
                </a:solidFill>
              </a:rPr>
              <a:t>Veto Powers</a:t>
            </a:r>
          </a:p>
          <a:p>
            <a:pPr marL="285750" indent="-285750">
              <a:lnSpc>
                <a:spcPct val="100000"/>
              </a:lnSpc>
              <a:buFont typeface="Arial" panose="020B0604020202020204" pitchFamily="34" charset="0"/>
              <a:buChar char="•"/>
            </a:pPr>
            <a:r>
              <a:rPr lang="en-US" dirty="0">
                <a:solidFill>
                  <a:schemeClr val="tx2">
                    <a:lumMod val="50000"/>
                  </a:schemeClr>
                </a:solidFill>
              </a:rPr>
              <a:t>Vacancy, Head of Council</a:t>
            </a:r>
          </a:p>
          <a:p>
            <a:pPr marL="285750" indent="-285750">
              <a:lnSpc>
                <a:spcPct val="100000"/>
              </a:lnSpc>
              <a:buFont typeface="Arial" panose="020B0604020202020204" pitchFamily="34" charset="0"/>
              <a:buChar char="•"/>
            </a:pPr>
            <a:r>
              <a:rPr lang="en-US" dirty="0">
                <a:solidFill>
                  <a:schemeClr val="tx2">
                    <a:lumMod val="50000"/>
                  </a:schemeClr>
                </a:solidFill>
              </a:rPr>
              <a:t>Delegation </a:t>
            </a:r>
          </a:p>
          <a:p>
            <a:pPr marL="285750" indent="-285750">
              <a:lnSpc>
                <a:spcPct val="100000"/>
              </a:lnSpc>
              <a:buFont typeface="Arial" panose="020B0604020202020204" pitchFamily="34" charset="0"/>
              <a:buChar char="•"/>
            </a:pPr>
            <a:r>
              <a:rPr lang="en-US" dirty="0">
                <a:solidFill>
                  <a:schemeClr val="tx2">
                    <a:lumMod val="50000"/>
                  </a:schemeClr>
                </a:solidFill>
              </a:rPr>
              <a:t>Immunity </a:t>
            </a:r>
          </a:p>
          <a:p>
            <a:pPr marL="285750" indent="-285750">
              <a:lnSpc>
                <a:spcPct val="100000"/>
              </a:lnSpc>
              <a:buFont typeface="Arial" panose="020B0604020202020204" pitchFamily="34" charset="0"/>
              <a:buChar char="•"/>
            </a:pPr>
            <a:r>
              <a:rPr lang="en-US" dirty="0">
                <a:solidFill>
                  <a:schemeClr val="tx2">
                    <a:lumMod val="50000"/>
                  </a:schemeClr>
                </a:solidFill>
              </a:rPr>
              <a:t>Transition </a:t>
            </a:r>
          </a:p>
          <a:p>
            <a:pPr marL="285750" indent="-285750">
              <a:lnSpc>
                <a:spcPct val="100000"/>
              </a:lnSpc>
              <a:buFont typeface="Arial" panose="020B0604020202020204" pitchFamily="34" charset="0"/>
              <a:buChar char="•"/>
            </a:pPr>
            <a:r>
              <a:rPr lang="en-US" dirty="0">
                <a:solidFill>
                  <a:schemeClr val="tx2">
                    <a:lumMod val="50000"/>
                  </a:schemeClr>
                </a:solidFill>
              </a:rPr>
              <a:t>Powers and duties re. Budget </a:t>
            </a:r>
          </a:p>
          <a:p>
            <a:pPr marL="285750" indent="-285750">
              <a:lnSpc>
                <a:spcPct val="100000"/>
              </a:lnSpc>
              <a:buFont typeface="Arial" panose="020B0604020202020204" pitchFamily="34" charset="0"/>
              <a:buChar char="•"/>
            </a:pPr>
            <a:r>
              <a:rPr lang="en-US" dirty="0">
                <a:solidFill>
                  <a:schemeClr val="tx2">
                    <a:lumMod val="50000"/>
                  </a:schemeClr>
                </a:solidFill>
              </a:rPr>
              <a:t>Regulations </a:t>
            </a:r>
          </a:p>
          <a:p>
            <a:pPr>
              <a:lnSpc>
                <a:spcPct val="100000"/>
              </a:lnSpc>
            </a:pPr>
            <a:endParaRPr lang="en-US" dirty="0">
              <a:solidFill>
                <a:schemeClr val="tx2">
                  <a:lumMod val="50000"/>
                </a:schemeClr>
              </a:solidFill>
            </a:endParaRPr>
          </a:p>
          <a:p>
            <a:pPr marL="285750" indent="-285750">
              <a:lnSpc>
                <a:spcPct val="100000"/>
              </a:lnSpc>
              <a:buFont typeface="Arial" panose="020B0604020202020204" pitchFamily="34" charset="0"/>
              <a:buChar char="•"/>
            </a:pPr>
            <a:endParaRPr lang="en-CA" dirty="0">
              <a:solidFill>
                <a:schemeClr val="tx2">
                  <a:lumMod val="50000"/>
                </a:schemeClr>
              </a:solidFill>
            </a:endParaRPr>
          </a:p>
        </p:txBody>
      </p:sp>
      <p:sp>
        <p:nvSpPr>
          <p:cNvPr id="3" name="Title 2">
            <a:extLst>
              <a:ext uri="{FF2B5EF4-FFF2-40B4-BE49-F238E27FC236}">
                <a16:creationId xmlns:a16="http://schemas.microsoft.com/office/drawing/2014/main" id="{8C71AC33-7019-14A2-3842-837B5D417FB0}"/>
              </a:ext>
            </a:extLst>
          </p:cNvPr>
          <p:cNvSpPr>
            <a:spLocks noGrp="1"/>
          </p:cNvSpPr>
          <p:nvPr>
            <p:ph type="title"/>
          </p:nvPr>
        </p:nvSpPr>
        <p:spPr>
          <a:xfrm>
            <a:off x="226210" y="753562"/>
            <a:ext cx="7886700" cy="716084"/>
          </a:xfrm>
        </p:spPr>
        <p:txBody>
          <a:bodyPr/>
          <a:lstStyle/>
          <a:p>
            <a:r>
              <a:rPr lang="en-US" dirty="0"/>
              <a:t>Mayor Powers Quick Summary Legislative Titles:</a:t>
            </a:r>
            <a:endParaRPr lang="en-CA" dirty="0"/>
          </a:p>
        </p:txBody>
      </p:sp>
    </p:spTree>
    <p:extLst>
      <p:ext uri="{BB962C8B-B14F-4D97-AF65-F5344CB8AC3E}">
        <p14:creationId xmlns:p14="http://schemas.microsoft.com/office/powerpoint/2010/main" val="1726376279"/>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35269</TotalTime>
  <Words>3825</Words>
  <Application>Microsoft Office PowerPoint</Application>
  <PresentationFormat>On-screen Show (4:3)</PresentationFormat>
  <Paragraphs>295</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Georgia</vt:lpstr>
      <vt:lpstr>LucidaGrande</vt:lpstr>
      <vt:lpstr>Open Sans</vt:lpstr>
      <vt:lpstr>Roboto</vt:lpstr>
      <vt:lpstr>Wingdings</vt:lpstr>
      <vt:lpstr>UB Powerpoint Template</vt:lpstr>
      <vt:lpstr>Strong Mayor Powers  </vt:lpstr>
      <vt:lpstr>Purpose of Presentation</vt:lpstr>
      <vt:lpstr>Strong Mayor Powers Legislation and Regulation</vt:lpstr>
      <vt:lpstr>Strong Mayor Powers Legislation and Regulation</vt:lpstr>
      <vt:lpstr>Strong Mayor Powers Legislation and Regulation</vt:lpstr>
      <vt:lpstr>Existing Role of Council </vt:lpstr>
      <vt:lpstr>Existing Role of Head of Council </vt:lpstr>
      <vt:lpstr>Strong Mayor Powers - Categories</vt:lpstr>
      <vt:lpstr>Mayor Powers Quick Summary Legislative Titles:</vt:lpstr>
      <vt:lpstr>Direction to Municipal Employees/ Powers Exercised in Writing</vt:lpstr>
      <vt:lpstr>PowerPoint Presentation</vt:lpstr>
      <vt:lpstr>Powers of CAO</vt:lpstr>
      <vt:lpstr>PowerPoint Presentation</vt:lpstr>
      <vt:lpstr> Powers re. Organizational Structure and Employment Matters</vt:lpstr>
      <vt:lpstr>PowerPoint Presentation</vt:lpstr>
      <vt:lpstr>Local Boards</vt:lpstr>
      <vt:lpstr>PowerPoint Presentation</vt:lpstr>
      <vt:lpstr>PowerPoint Presentation</vt:lpstr>
      <vt:lpstr>Provincial Priorities </vt:lpstr>
      <vt:lpstr>By-laws Powers </vt:lpstr>
      <vt:lpstr>PowerPoint Presentation</vt:lpstr>
      <vt:lpstr>Veto Powers </vt:lpstr>
      <vt:lpstr>Veto Powers – (Cont’d) </vt:lpstr>
      <vt:lpstr>PowerPoint Presentation</vt:lpstr>
      <vt:lpstr>PowerPoint Presentation</vt:lpstr>
      <vt:lpstr>Vacancy of Mayor</vt:lpstr>
      <vt:lpstr>Delegation </vt:lpstr>
      <vt:lpstr>Immunity</vt:lpstr>
      <vt:lpstr>Budget </vt:lpstr>
      <vt:lpstr>Budget </vt:lpstr>
      <vt:lpstr>Budget </vt:lpstr>
      <vt:lpstr>PowerPoint Presentation</vt:lpstr>
      <vt:lpstr>PowerPoint Presentation</vt:lpstr>
      <vt:lpstr>PowerPoint Presentation</vt:lpstr>
      <vt:lpstr>Budget – Conflict of Interest  </vt:lpstr>
      <vt:lpstr>Budget – In year Amendments  </vt:lpstr>
      <vt:lpstr>Budget – In year Amendments  </vt:lpstr>
      <vt:lpstr>Exercising Powers and Public Disclosure  </vt:lpstr>
      <vt:lpstr>Next Steps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Kara Euale</cp:lastModifiedBy>
  <cp:revision>562</cp:revision>
  <cp:lastPrinted>2022-07-06T15:15:33Z</cp:lastPrinted>
  <dcterms:created xsi:type="dcterms:W3CDTF">2016-06-28T14:05:07Z</dcterms:created>
  <dcterms:modified xsi:type="dcterms:W3CDTF">2025-05-01T10:05:23Z</dcterms:modified>
  <cp:category/>
</cp:coreProperties>
</file>