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484"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76"/>
    <a:srgbClr val="00A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94660"/>
  </p:normalViewPr>
  <p:slideViewPr>
    <p:cSldViewPr snapToGrid="0">
      <p:cViewPr varScale="1">
        <p:scale>
          <a:sx n="86" d="100"/>
          <a:sy n="86" d="100"/>
        </p:scale>
        <p:origin x="538" y="58"/>
      </p:cViewPr>
      <p:guideLst/>
    </p:cSldViewPr>
  </p:slideViewPr>
  <p:notesTextViewPr>
    <p:cViewPr>
      <p:scale>
        <a:sx n="1" d="1"/>
        <a:sy n="1" d="1"/>
      </p:scale>
      <p:origin x="0" y="0"/>
    </p:cViewPr>
  </p:notesTextViewPr>
  <p:notesViewPr>
    <p:cSldViewPr snapToGrid="0">
      <p:cViewPr varScale="1">
        <p:scale>
          <a:sx n="75" d="100"/>
          <a:sy n="75" d="100"/>
        </p:scale>
        <p:origin x="273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7DCBA-41CD-4829-BB08-B857A7A057E2}" type="datetimeFigureOut">
              <a:rPr lang="en-CA" smtClean="0"/>
              <a:t>2024-01-08</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47295B-EC7A-4ED8-8723-CFDB75FC7A56}" type="slidenum">
              <a:rPr lang="en-CA" smtClean="0"/>
              <a:t>‹#›</a:t>
            </a:fld>
            <a:endParaRPr lang="en-CA" dirty="0"/>
          </a:p>
        </p:txBody>
      </p:sp>
    </p:spTree>
    <p:extLst>
      <p:ext uri="{BB962C8B-B14F-4D97-AF65-F5344CB8AC3E}">
        <p14:creationId xmlns:p14="http://schemas.microsoft.com/office/powerpoint/2010/main" val="289073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04776-E85C-4D58-8A0D-3E53755E99AD}" type="datetimeFigureOut">
              <a:rPr lang="en-CA" smtClean="0"/>
              <a:t>2024-01-08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88416-30A8-40B3-A352-23709DD15D83}" type="slidenum">
              <a:rPr lang="en-CA" smtClean="0"/>
              <a:t>‹#›</a:t>
            </a:fld>
            <a:endParaRPr lang="en-CA" dirty="0"/>
          </a:p>
        </p:txBody>
      </p:sp>
    </p:spTree>
    <p:extLst>
      <p:ext uri="{BB962C8B-B14F-4D97-AF65-F5344CB8AC3E}">
        <p14:creationId xmlns:p14="http://schemas.microsoft.com/office/powerpoint/2010/main" val="202355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a:t>
            </a:fld>
            <a:endParaRPr lang="en-CA" dirty="0"/>
          </a:p>
        </p:txBody>
      </p:sp>
    </p:spTree>
    <p:extLst>
      <p:ext uri="{BB962C8B-B14F-4D97-AF65-F5344CB8AC3E}">
        <p14:creationId xmlns:p14="http://schemas.microsoft.com/office/powerpoint/2010/main" val="30664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10</a:t>
            </a:fld>
            <a:endParaRPr lang="en-CA" dirty="0"/>
          </a:p>
        </p:txBody>
      </p:sp>
    </p:spTree>
    <p:extLst>
      <p:ext uri="{BB962C8B-B14F-4D97-AF65-F5344CB8AC3E}">
        <p14:creationId xmlns:p14="http://schemas.microsoft.com/office/powerpoint/2010/main" val="212463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11</a:t>
            </a:fld>
            <a:endParaRPr lang="en-CA" dirty="0"/>
          </a:p>
        </p:txBody>
      </p:sp>
    </p:spTree>
    <p:extLst>
      <p:ext uri="{BB962C8B-B14F-4D97-AF65-F5344CB8AC3E}">
        <p14:creationId xmlns:p14="http://schemas.microsoft.com/office/powerpoint/2010/main" val="408864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12</a:t>
            </a:fld>
            <a:endParaRPr lang="en-CA" dirty="0"/>
          </a:p>
        </p:txBody>
      </p:sp>
    </p:spTree>
    <p:extLst>
      <p:ext uri="{BB962C8B-B14F-4D97-AF65-F5344CB8AC3E}">
        <p14:creationId xmlns:p14="http://schemas.microsoft.com/office/powerpoint/2010/main" val="375574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13</a:t>
            </a:fld>
            <a:endParaRPr lang="en-CA" dirty="0"/>
          </a:p>
        </p:txBody>
      </p:sp>
    </p:spTree>
    <p:extLst>
      <p:ext uri="{BB962C8B-B14F-4D97-AF65-F5344CB8AC3E}">
        <p14:creationId xmlns:p14="http://schemas.microsoft.com/office/powerpoint/2010/main" val="8375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14</a:t>
            </a:fld>
            <a:endParaRPr lang="en-CA" dirty="0"/>
          </a:p>
        </p:txBody>
      </p:sp>
    </p:spTree>
    <p:extLst>
      <p:ext uri="{BB962C8B-B14F-4D97-AF65-F5344CB8AC3E}">
        <p14:creationId xmlns:p14="http://schemas.microsoft.com/office/powerpoint/2010/main" val="355296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15</a:t>
            </a:fld>
            <a:endParaRPr lang="en-CA" dirty="0"/>
          </a:p>
        </p:txBody>
      </p:sp>
    </p:spTree>
    <p:extLst>
      <p:ext uri="{BB962C8B-B14F-4D97-AF65-F5344CB8AC3E}">
        <p14:creationId xmlns:p14="http://schemas.microsoft.com/office/powerpoint/2010/main" val="88701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16</a:t>
            </a:fld>
            <a:endParaRPr lang="en-CA" dirty="0"/>
          </a:p>
        </p:txBody>
      </p:sp>
    </p:spTree>
    <p:extLst>
      <p:ext uri="{BB962C8B-B14F-4D97-AF65-F5344CB8AC3E}">
        <p14:creationId xmlns:p14="http://schemas.microsoft.com/office/powerpoint/2010/main" val="380091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2</a:t>
            </a:fld>
            <a:endParaRPr lang="en-CA" dirty="0"/>
          </a:p>
        </p:txBody>
      </p:sp>
    </p:spTree>
    <p:extLst>
      <p:ext uri="{BB962C8B-B14F-4D97-AF65-F5344CB8AC3E}">
        <p14:creationId xmlns:p14="http://schemas.microsoft.com/office/powerpoint/2010/main" val="249707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3</a:t>
            </a:fld>
            <a:endParaRPr lang="en-CA" dirty="0"/>
          </a:p>
        </p:txBody>
      </p:sp>
    </p:spTree>
    <p:extLst>
      <p:ext uri="{BB962C8B-B14F-4D97-AF65-F5344CB8AC3E}">
        <p14:creationId xmlns:p14="http://schemas.microsoft.com/office/powerpoint/2010/main" val="164447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4</a:t>
            </a:fld>
            <a:endParaRPr lang="en-CA" dirty="0"/>
          </a:p>
        </p:txBody>
      </p:sp>
    </p:spTree>
    <p:extLst>
      <p:ext uri="{BB962C8B-B14F-4D97-AF65-F5344CB8AC3E}">
        <p14:creationId xmlns:p14="http://schemas.microsoft.com/office/powerpoint/2010/main" val="181746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5</a:t>
            </a:fld>
            <a:endParaRPr lang="en-CA" dirty="0"/>
          </a:p>
        </p:txBody>
      </p:sp>
    </p:spTree>
    <p:extLst>
      <p:ext uri="{BB962C8B-B14F-4D97-AF65-F5344CB8AC3E}">
        <p14:creationId xmlns:p14="http://schemas.microsoft.com/office/powerpoint/2010/main" val="147509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6</a:t>
            </a:fld>
            <a:endParaRPr lang="en-CA" dirty="0"/>
          </a:p>
        </p:txBody>
      </p:sp>
    </p:spTree>
    <p:extLst>
      <p:ext uri="{BB962C8B-B14F-4D97-AF65-F5344CB8AC3E}">
        <p14:creationId xmlns:p14="http://schemas.microsoft.com/office/powerpoint/2010/main" val="197142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7</a:t>
            </a:fld>
            <a:endParaRPr lang="en-CA" dirty="0"/>
          </a:p>
        </p:txBody>
      </p:sp>
    </p:spTree>
    <p:extLst>
      <p:ext uri="{BB962C8B-B14F-4D97-AF65-F5344CB8AC3E}">
        <p14:creationId xmlns:p14="http://schemas.microsoft.com/office/powerpoint/2010/main" val="412326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8</a:t>
            </a:fld>
            <a:endParaRPr lang="en-CA" dirty="0"/>
          </a:p>
        </p:txBody>
      </p:sp>
    </p:spTree>
    <p:extLst>
      <p:ext uri="{BB962C8B-B14F-4D97-AF65-F5344CB8AC3E}">
        <p14:creationId xmlns:p14="http://schemas.microsoft.com/office/powerpoint/2010/main" val="120917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E88416-30A8-40B3-A352-23709DD15D83}" type="slidenum">
              <a:rPr lang="en-CA" smtClean="0"/>
              <a:t>9</a:t>
            </a:fld>
            <a:endParaRPr lang="en-CA" dirty="0"/>
          </a:p>
        </p:txBody>
      </p:sp>
    </p:spTree>
    <p:extLst>
      <p:ext uri="{BB962C8B-B14F-4D97-AF65-F5344CB8AC3E}">
        <p14:creationId xmlns:p14="http://schemas.microsoft.com/office/powerpoint/2010/main" val="1207110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t="15392" r="282" b="9484"/>
          <a:stretch/>
        </p:blipFill>
        <p:spPr>
          <a:xfrm>
            <a:off x="0" y="-167237"/>
            <a:ext cx="12192000" cy="6888712"/>
          </a:xfrm>
          <a:prstGeom prst="rect">
            <a:avLst/>
          </a:prstGeom>
        </p:spPr>
      </p:pic>
      <p:sp>
        <p:nvSpPr>
          <p:cNvPr id="2" name="Title 1"/>
          <p:cNvSpPr>
            <a:spLocks noGrp="1"/>
          </p:cNvSpPr>
          <p:nvPr>
            <p:ph type="ctrTitle"/>
          </p:nvPr>
        </p:nvSpPr>
        <p:spPr>
          <a:xfrm>
            <a:off x="6359856" y="1122363"/>
            <a:ext cx="5308980" cy="2387600"/>
          </a:xfrm>
        </p:spPr>
        <p:txBody>
          <a:bodyPr anchor="b"/>
          <a:lstStyle>
            <a:lvl1pPr algn="l">
              <a:defRPr sz="6000"/>
            </a:lvl1pPr>
          </a:lstStyle>
          <a:p>
            <a:r>
              <a:rPr lang="en-US" dirty="0"/>
              <a:t>Click to edit Master title style</a:t>
            </a:r>
            <a:endParaRPr lang="en-CA" dirty="0"/>
          </a:p>
        </p:txBody>
      </p:sp>
      <p:sp>
        <p:nvSpPr>
          <p:cNvPr id="3" name="Subtitle 2"/>
          <p:cNvSpPr>
            <a:spLocks noGrp="1"/>
          </p:cNvSpPr>
          <p:nvPr>
            <p:ph type="subTitle" idx="1"/>
          </p:nvPr>
        </p:nvSpPr>
        <p:spPr>
          <a:xfrm>
            <a:off x="6359856" y="3602038"/>
            <a:ext cx="530898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10" name="Rectangle 9"/>
          <p:cNvSpPr/>
          <p:nvPr userDrawn="1"/>
        </p:nvSpPr>
        <p:spPr>
          <a:xfrm>
            <a:off x="0" y="5595582"/>
            <a:ext cx="12192000" cy="1262418"/>
          </a:xfrm>
          <a:prstGeom prst="rect">
            <a:avLst/>
          </a:prstGeom>
          <a:gradFill>
            <a:gsLst>
              <a:gs pos="0">
                <a:srgbClr val="002C76"/>
              </a:gs>
              <a:gs pos="100000">
                <a:srgbClr val="00A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414" y="5785903"/>
            <a:ext cx="965125" cy="954634"/>
          </a:xfrm>
          <a:prstGeom prst="rect">
            <a:avLst/>
          </a:prstGeom>
        </p:spPr>
      </p:pic>
    </p:spTree>
    <p:extLst>
      <p:ext uri="{BB962C8B-B14F-4D97-AF65-F5344CB8AC3E}">
        <p14:creationId xmlns:p14="http://schemas.microsoft.com/office/powerpoint/2010/main" val="23304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7" name="Rectangle 6"/>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9" name="TextBox 8"/>
          <p:cNvSpPr txBox="1"/>
          <p:nvPr userDrawn="1"/>
        </p:nvSpPr>
        <p:spPr>
          <a:xfrm>
            <a:off x="7741327" y="6220818"/>
            <a:ext cx="4225771" cy="369332"/>
          </a:xfrm>
          <a:prstGeom prst="rect">
            <a:avLst/>
          </a:prstGeom>
          <a:noFill/>
        </p:spPr>
        <p:txBody>
          <a:bodyPr wrap="square" rtlCol="0">
            <a:spAutoFit/>
          </a:bodyPr>
          <a:lstStyle/>
          <a:p>
            <a:pPr algn="r"/>
            <a:r>
              <a:rPr lang="en-CA" sz="1800" i="0" baseline="0" dirty="0">
                <a:solidFill>
                  <a:schemeClr val="bg1"/>
                </a:solidFill>
                <a:latin typeface="Myriad Pro" panose="020B0503030403020204" pitchFamily="34" charset="0"/>
              </a:rPr>
              <a:t>&lt;#&gt;</a:t>
            </a:r>
            <a:endParaRPr lang="en-CA" sz="1800" i="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69471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7" name="Rectangle 6"/>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9" name="TextBox 8"/>
          <p:cNvSpPr txBox="1"/>
          <p:nvPr userDrawn="1"/>
        </p:nvSpPr>
        <p:spPr>
          <a:xfrm>
            <a:off x="7741327" y="6220818"/>
            <a:ext cx="4225771" cy="369332"/>
          </a:xfrm>
          <a:prstGeom prst="rect">
            <a:avLst/>
          </a:prstGeom>
          <a:noFill/>
        </p:spPr>
        <p:txBody>
          <a:bodyPr wrap="square" rtlCol="0">
            <a:spAutoFit/>
          </a:bodyPr>
          <a:lstStyle/>
          <a:p>
            <a:pPr algn="r"/>
            <a:r>
              <a:rPr lang="en-CA" sz="1800" i="0" baseline="0" dirty="0">
                <a:solidFill>
                  <a:schemeClr val="bg1"/>
                </a:solidFill>
                <a:latin typeface="Myriad Pro" panose="020B0503030403020204" pitchFamily="34" charset="0"/>
              </a:rPr>
              <a:t>&lt;#&gt;</a:t>
            </a:r>
            <a:endParaRPr lang="en-CA" sz="1800" i="0" dirty="0">
              <a:solidFill>
                <a:schemeClr val="bg1"/>
              </a:solidFill>
              <a:latin typeface="Myriad Pro" panose="020B0503030403020204"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87250" y="562200"/>
            <a:ext cx="3306472" cy="931412"/>
          </a:xfrm>
          <a:prstGeom prst="rect">
            <a:avLst/>
          </a:prstGeom>
        </p:spPr>
      </p:pic>
    </p:spTree>
    <p:extLst>
      <p:ext uri="{BB962C8B-B14F-4D97-AF65-F5344CB8AC3E}">
        <p14:creationId xmlns:p14="http://schemas.microsoft.com/office/powerpoint/2010/main" val="387801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5006" y="365125"/>
            <a:ext cx="9588794" cy="1325563"/>
          </a:xfrm>
        </p:spPr>
        <p:txBody>
          <a:bodyPr/>
          <a:lstStyle>
            <a:lvl1pPr>
              <a:defRPr>
                <a:solidFill>
                  <a:srgbClr val="002C76"/>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7" name="Rectangle 6"/>
          <p:cNvSpPr/>
          <p:nvPr userDrawn="1"/>
        </p:nvSpPr>
        <p:spPr>
          <a:xfrm>
            <a:off x="0" y="5921406"/>
            <a:ext cx="12192000" cy="936594"/>
          </a:xfrm>
          <a:prstGeom prst="rect">
            <a:avLst/>
          </a:prstGeom>
          <a:gradFill>
            <a:gsLst>
              <a:gs pos="0">
                <a:srgbClr val="002C76"/>
              </a:gs>
              <a:gs pos="100000">
                <a:srgbClr val="00A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cxnSp>
        <p:nvCxnSpPr>
          <p:cNvPr id="11" name="Straight Connector 10"/>
          <p:cNvCxnSpPr/>
          <p:nvPr userDrawn="1"/>
        </p:nvCxnSpPr>
        <p:spPr>
          <a:xfrm>
            <a:off x="838200" y="1446663"/>
            <a:ext cx="10515600" cy="0"/>
          </a:xfrm>
          <a:prstGeom prst="line">
            <a:avLst/>
          </a:prstGeom>
          <a:ln w="38100">
            <a:solidFill>
              <a:srgbClr val="002C76"/>
            </a:solidFill>
          </a:ln>
        </p:spPr>
        <p:style>
          <a:lnRef idx="1">
            <a:schemeClr val="accent1"/>
          </a:lnRef>
          <a:fillRef idx="0">
            <a:schemeClr val="accent1"/>
          </a:fillRef>
          <a:effectRef idx="0">
            <a:schemeClr val="accent1"/>
          </a:effectRef>
          <a:fontRef idx="minor">
            <a:schemeClr val="tx1"/>
          </a:fontRef>
        </p:style>
      </p:cxnSp>
      <p:sp>
        <p:nvSpPr>
          <p:cNvPr id="14"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
        <p:nvSpPr>
          <p:cNvPr id="15" name="Text Placeholder 14">
            <a:extLst>
              <a:ext uri="{FF2B5EF4-FFF2-40B4-BE49-F238E27FC236}">
                <a16:creationId xmlns:a16="http://schemas.microsoft.com/office/drawing/2014/main" id="{CA53E15A-C74E-42C9-BD14-2CFA616DA2D1}"/>
              </a:ext>
            </a:extLst>
          </p:cNvPr>
          <p:cNvSpPr>
            <a:spLocks noGrp="1"/>
          </p:cNvSpPr>
          <p:nvPr>
            <p:ph type="body" sz="quarter" idx="13" hasCustomPrompt="1"/>
          </p:nvPr>
        </p:nvSpPr>
        <p:spPr>
          <a:xfrm>
            <a:off x="1594038" y="6215063"/>
            <a:ext cx="7315200" cy="506412"/>
          </a:xfrm>
        </p:spPr>
        <p:txBody>
          <a:bodyPr>
            <a:noAutofit/>
          </a:bodyPr>
          <a:lstStyle>
            <a:lvl1pPr marL="0" indent="0">
              <a:buNone/>
              <a:defRPr sz="1600">
                <a:solidFill>
                  <a:schemeClr val="bg1"/>
                </a:solidFill>
              </a:defRPr>
            </a:lvl1pPr>
            <a:lvl2pPr marL="457200" indent="0">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[Insert slide title]</a:t>
            </a:r>
          </a:p>
        </p:txBody>
      </p:sp>
    </p:spTree>
    <p:extLst>
      <p:ext uri="{BB962C8B-B14F-4D97-AF65-F5344CB8AC3E}">
        <p14:creationId xmlns:p14="http://schemas.microsoft.com/office/powerpoint/2010/main" val="196813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7" name="Rectangle 6"/>
          <p:cNvSpPr/>
          <p:nvPr userDrawn="1"/>
        </p:nvSpPr>
        <p:spPr>
          <a:xfrm>
            <a:off x="0" y="5921406"/>
            <a:ext cx="12192000" cy="936594"/>
          </a:xfrm>
          <a:prstGeom prst="rect">
            <a:avLst/>
          </a:prstGeom>
          <a:gradFill>
            <a:gsLst>
              <a:gs pos="0">
                <a:srgbClr val="002C76"/>
              </a:gs>
              <a:gs pos="100000">
                <a:srgbClr val="00A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2"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
        <p:nvSpPr>
          <p:cNvPr id="9" name="TextBox 8">
            <a:extLst>
              <a:ext uri="{FF2B5EF4-FFF2-40B4-BE49-F238E27FC236}">
                <a16:creationId xmlns:a16="http://schemas.microsoft.com/office/drawing/2014/main" id="{B940B71D-BE3E-415C-9E39-C1867C5F5EF5}"/>
              </a:ext>
            </a:extLst>
          </p:cNvPr>
          <p:cNvSpPr txBox="1"/>
          <p:nvPr userDrawn="1"/>
        </p:nvSpPr>
        <p:spPr>
          <a:xfrm>
            <a:off x="1644073" y="6197600"/>
            <a:ext cx="6439289" cy="542937"/>
          </a:xfrm>
          <a:prstGeom prst="rect">
            <a:avLst/>
          </a:prstGeom>
        </p:spPr>
        <p:txBody>
          <a:bodyPr vert="horz" wrap="square" lIns="91440" tIns="45720" rIns="91440" bIns="45720" rtlCol="0">
            <a:normAutofit/>
          </a:bodyPr>
          <a:lstStyle/>
          <a:p>
            <a:pPr algn="l"/>
            <a:endParaRPr lang="en-CA" b="1" dirty="0"/>
          </a:p>
        </p:txBody>
      </p:sp>
    </p:spTree>
    <p:extLst>
      <p:ext uri="{BB962C8B-B14F-4D97-AF65-F5344CB8AC3E}">
        <p14:creationId xmlns:p14="http://schemas.microsoft.com/office/powerpoint/2010/main" val="2677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8" name="Rectangle 7"/>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3" name="Title 1"/>
          <p:cNvSpPr>
            <a:spLocks noGrp="1"/>
          </p:cNvSpPr>
          <p:nvPr>
            <p:ph type="title"/>
          </p:nvPr>
        </p:nvSpPr>
        <p:spPr>
          <a:xfrm>
            <a:off x="1765006" y="365125"/>
            <a:ext cx="9588794" cy="1325563"/>
          </a:xfrm>
        </p:spPr>
        <p:txBody>
          <a:bodyPr/>
          <a:lstStyle>
            <a:lvl1pPr>
              <a:defRPr>
                <a:solidFill>
                  <a:srgbClr val="002C76"/>
                </a:solidFill>
              </a:defRPr>
            </a:lvl1pPr>
          </a:lstStyle>
          <a:p>
            <a:r>
              <a:rPr lang="en-US" dirty="0"/>
              <a:t>Click to edit Master title style</a:t>
            </a:r>
            <a:endParaRPr lang="en-CA" dirty="0"/>
          </a:p>
        </p:txBody>
      </p:sp>
      <p:cxnSp>
        <p:nvCxnSpPr>
          <p:cNvPr id="15" name="Straight Connector 14"/>
          <p:cNvCxnSpPr/>
          <p:nvPr userDrawn="1"/>
        </p:nvCxnSpPr>
        <p:spPr>
          <a:xfrm>
            <a:off x="838200" y="1446663"/>
            <a:ext cx="10515600" cy="0"/>
          </a:xfrm>
          <a:prstGeom prst="line">
            <a:avLst/>
          </a:prstGeom>
          <a:ln w="38100">
            <a:solidFill>
              <a:srgbClr val="002C7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550140" y="6251595"/>
            <a:ext cx="62222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bg1"/>
              </a:solidFill>
              <a:effectLst/>
              <a:latin typeface="+mn-lt"/>
              <a:ea typeface="+mn-ea"/>
              <a:cs typeface="+mn-cs"/>
            </a:endParaRPr>
          </a:p>
        </p:txBody>
      </p:sp>
      <p:sp>
        <p:nvSpPr>
          <p:cNvPr id="18"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Tree>
    <p:extLst>
      <p:ext uri="{BB962C8B-B14F-4D97-AF65-F5344CB8AC3E}">
        <p14:creationId xmlns:p14="http://schemas.microsoft.com/office/powerpoint/2010/main" val="12259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10" name="Rectangle 9"/>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5" name="Title 1"/>
          <p:cNvSpPr>
            <a:spLocks noGrp="1"/>
          </p:cNvSpPr>
          <p:nvPr>
            <p:ph type="title"/>
          </p:nvPr>
        </p:nvSpPr>
        <p:spPr>
          <a:xfrm>
            <a:off x="1765006" y="365125"/>
            <a:ext cx="9588794" cy="1325563"/>
          </a:xfrm>
        </p:spPr>
        <p:txBody>
          <a:bodyPr/>
          <a:lstStyle>
            <a:lvl1pPr>
              <a:defRPr>
                <a:solidFill>
                  <a:srgbClr val="002C76"/>
                </a:solidFill>
              </a:defRPr>
            </a:lvl1pPr>
          </a:lstStyle>
          <a:p>
            <a:r>
              <a:rPr lang="en-US" dirty="0"/>
              <a:t>Click to edit Master title style</a:t>
            </a:r>
            <a:endParaRPr lang="en-CA" dirty="0"/>
          </a:p>
        </p:txBody>
      </p:sp>
      <p:cxnSp>
        <p:nvCxnSpPr>
          <p:cNvPr id="17" name="Straight Connector 16"/>
          <p:cNvCxnSpPr/>
          <p:nvPr userDrawn="1"/>
        </p:nvCxnSpPr>
        <p:spPr>
          <a:xfrm>
            <a:off x="838200" y="1446663"/>
            <a:ext cx="10515600" cy="0"/>
          </a:xfrm>
          <a:prstGeom prst="line">
            <a:avLst/>
          </a:prstGeom>
          <a:ln w="38100">
            <a:solidFill>
              <a:srgbClr val="002C76"/>
            </a:solidFill>
          </a:ln>
        </p:spPr>
        <p:style>
          <a:lnRef idx="1">
            <a:schemeClr val="accent1"/>
          </a:lnRef>
          <a:fillRef idx="0">
            <a:schemeClr val="accent1"/>
          </a:fillRef>
          <a:effectRef idx="0">
            <a:schemeClr val="accent1"/>
          </a:effectRef>
          <a:fontRef idx="minor">
            <a:schemeClr val="tx1"/>
          </a:fontRef>
        </p:style>
      </p:cxnSp>
      <p:sp>
        <p:nvSpPr>
          <p:cNvPr id="18"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Tree>
    <p:extLst>
      <p:ext uri="{BB962C8B-B14F-4D97-AF65-F5344CB8AC3E}">
        <p14:creationId xmlns:p14="http://schemas.microsoft.com/office/powerpoint/2010/main" val="155467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6" name="Rectangle 5"/>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3"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Tree>
    <p:extLst>
      <p:ext uri="{BB962C8B-B14F-4D97-AF65-F5344CB8AC3E}">
        <p14:creationId xmlns:p14="http://schemas.microsoft.com/office/powerpoint/2010/main" val="212639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9" name="Rectangle 8"/>
          <p:cNvSpPr/>
          <p:nvPr userDrawn="1"/>
        </p:nvSpPr>
        <p:spPr>
          <a:xfrm>
            <a:off x="0" y="0"/>
            <a:ext cx="12192000" cy="6858000"/>
          </a:xfrm>
          <a:prstGeom prst="rect">
            <a:avLst/>
          </a:prstGeom>
          <a:solidFill>
            <a:srgbClr val="002C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8935" y="1090368"/>
            <a:ext cx="1698493" cy="1726703"/>
          </a:xfrm>
          <a:prstGeom prst="rect">
            <a:avLst/>
          </a:prstGeom>
        </p:spPr>
      </p:pic>
      <p:sp>
        <p:nvSpPr>
          <p:cNvPr id="5" name="Slide Number Placeholder 3"/>
          <p:cNvSpPr txBox="1">
            <a:spLocks/>
          </p:cNvSpPr>
          <p:nvPr userDrawn="1"/>
        </p:nvSpPr>
        <p:spPr>
          <a:xfrm>
            <a:off x="9137838" y="61158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5BF0-7313-4C39-864C-735C67DCAAC9}" type="slidenum">
              <a:rPr lang="en-CA" sz="1600" smtClean="0"/>
              <a:pPr/>
              <a:t>‹#›</a:t>
            </a:fld>
            <a:endParaRPr lang="en-CA" dirty="0"/>
          </a:p>
        </p:txBody>
      </p:sp>
    </p:spTree>
    <p:extLst>
      <p:ext uri="{BB962C8B-B14F-4D97-AF65-F5344CB8AC3E}">
        <p14:creationId xmlns:p14="http://schemas.microsoft.com/office/powerpoint/2010/main" val="304839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8" name="Rectangle 7"/>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0" name="TextBox 9"/>
          <p:cNvSpPr txBox="1"/>
          <p:nvPr userDrawn="1"/>
        </p:nvSpPr>
        <p:spPr>
          <a:xfrm>
            <a:off x="7741327" y="6220818"/>
            <a:ext cx="4225771" cy="369332"/>
          </a:xfrm>
          <a:prstGeom prst="rect">
            <a:avLst/>
          </a:prstGeom>
          <a:noFill/>
        </p:spPr>
        <p:txBody>
          <a:bodyPr wrap="square" rtlCol="0">
            <a:spAutoFit/>
          </a:bodyPr>
          <a:lstStyle/>
          <a:p>
            <a:pPr algn="r"/>
            <a:r>
              <a:rPr lang="en-CA" sz="1800" i="0" baseline="0" dirty="0">
                <a:solidFill>
                  <a:schemeClr val="bg1"/>
                </a:solidFill>
                <a:latin typeface="Myriad Pro" panose="020B0503030403020204" pitchFamily="34" charset="0"/>
              </a:rPr>
              <a:t>&lt;#&gt;</a:t>
            </a:r>
            <a:endParaRPr lang="en-CA" sz="1800" i="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35662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B0AE69-78CA-40D5-87F5-CF842D727453}" type="datetimeFigureOut">
              <a:rPr lang="en-CA" smtClean="0"/>
              <a:t>2024-01-08</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CC7D52-AC23-401F-A3EF-F62DB1CD7FCD}" type="slidenum">
              <a:rPr lang="en-CA" smtClean="0"/>
              <a:t>‹#›</a:t>
            </a:fld>
            <a:endParaRPr lang="en-CA" dirty="0"/>
          </a:p>
        </p:txBody>
      </p:sp>
      <p:sp>
        <p:nvSpPr>
          <p:cNvPr id="8" name="Rectangle 7"/>
          <p:cNvSpPr/>
          <p:nvPr userDrawn="1"/>
        </p:nvSpPr>
        <p:spPr>
          <a:xfrm>
            <a:off x="0" y="5921406"/>
            <a:ext cx="12192000" cy="936594"/>
          </a:xfrm>
          <a:prstGeom prst="rect">
            <a:avLst/>
          </a:prstGeom>
          <a:gradFill>
            <a:gsLst>
              <a:gs pos="0">
                <a:srgbClr val="002C76"/>
              </a:gs>
              <a:gs pos="100000">
                <a:srgbClr val="00AA4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15" y="6070431"/>
            <a:ext cx="677470" cy="670106"/>
          </a:xfrm>
          <a:prstGeom prst="rect">
            <a:avLst/>
          </a:prstGeom>
        </p:spPr>
      </p:pic>
      <p:sp>
        <p:nvSpPr>
          <p:cNvPr id="10" name="TextBox 9"/>
          <p:cNvSpPr txBox="1"/>
          <p:nvPr userDrawn="1"/>
        </p:nvSpPr>
        <p:spPr>
          <a:xfrm>
            <a:off x="7741327" y="6220818"/>
            <a:ext cx="4225771" cy="369332"/>
          </a:xfrm>
          <a:prstGeom prst="rect">
            <a:avLst/>
          </a:prstGeom>
          <a:noFill/>
        </p:spPr>
        <p:txBody>
          <a:bodyPr wrap="square" rtlCol="0">
            <a:spAutoFit/>
          </a:bodyPr>
          <a:lstStyle/>
          <a:p>
            <a:pPr algn="r"/>
            <a:r>
              <a:rPr lang="en-CA" sz="1800" i="0" baseline="0" dirty="0">
                <a:solidFill>
                  <a:schemeClr val="bg1"/>
                </a:solidFill>
                <a:latin typeface="Myriad Pro" panose="020B0503030403020204" pitchFamily="34" charset="0"/>
              </a:rPr>
              <a:t>&lt;#&gt;</a:t>
            </a:r>
            <a:endParaRPr lang="en-CA" sz="1800" i="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52786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0621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088" y="5961892"/>
            <a:ext cx="10601603" cy="583465"/>
          </a:xfrm>
        </p:spPr>
        <p:txBody>
          <a:bodyPr>
            <a:noAutofit/>
          </a:bodyPr>
          <a:lstStyle/>
          <a:p>
            <a:pPr>
              <a:lnSpc>
                <a:spcPct val="80000"/>
              </a:lnSpc>
            </a:pPr>
            <a:r>
              <a:rPr lang="en-CA" sz="3600" dirty="0">
                <a:solidFill>
                  <a:schemeClr val="bg1"/>
                </a:solidFill>
              </a:rPr>
              <a:t>2024 Budget Community Engagement Results</a:t>
            </a:r>
            <a:endParaRPr lang="en-CA" sz="3600" b="1" dirty="0">
              <a:solidFill>
                <a:schemeClr val="bg1"/>
              </a:solidFill>
              <a:latin typeface="Myriad Pro" panose="020B0503030403020204" pitchFamily="34" charset="0"/>
            </a:endParaRPr>
          </a:p>
        </p:txBody>
      </p:sp>
      <p:pic>
        <p:nvPicPr>
          <p:cNvPr id="7" name="Picture 6" descr="A close-up of a couple of papers&#10;&#10;Description automatically generated">
            <a:extLst>
              <a:ext uri="{FF2B5EF4-FFF2-40B4-BE49-F238E27FC236}">
                <a16:creationId xmlns:a16="http://schemas.microsoft.com/office/drawing/2014/main" id="{2822D34E-8AFF-5AA8-A89E-B695E1A0D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943"/>
            <a:ext cx="12223704" cy="7119257"/>
          </a:xfrm>
          <a:prstGeom prst="rect">
            <a:avLst/>
          </a:prstGeom>
        </p:spPr>
      </p:pic>
    </p:spTree>
    <p:extLst>
      <p:ext uri="{BB962C8B-B14F-4D97-AF65-F5344CB8AC3E}">
        <p14:creationId xmlns:p14="http://schemas.microsoft.com/office/powerpoint/2010/main" val="154123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1055567" cy="1325563"/>
          </a:xfrm>
        </p:spPr>
        <p:txBody>
          <a:bodyPr/>
          <a:lstStyle/>
          <a:p>
            <a:r>
              <a:rPr lang="en-US" dirty="0"/>
              <a:t>Satisfaction with Municipal Services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730964" y="1501629"/>
            <a:ext cx="10803898" cy="4531851"/>
          </a:xfrm>
        </p:spPr>
        <p:txBody>
          <a:bodyPr>
            <a:normAutofit/>
          </a:bodyPr>
          <a:lstStyle/>
          <a:p>
            <a:pPr marL="76200" indent="0">
              <a:spcBef>
                <a:spcPts val="0"/>
              </a:spcBef>
              <a:buSzPts val="2400"/>
              <a:buNone/>
            </a:pPr>
            <a:r>
              <a:rPr lang="en-US" sz="3200" b="1" dirty="0"/>
              <a:t>Q: Of the following programs and services, which do you believe need additional funding or staff attention?</a:t>
            </a:r>
            <a:endParaRPr lang="en-US" dirty="0"/>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7" name="Picture 6">
            <a:extLst>
              <a:ext uri="{FF2B5EF4-FFF2-40B4-BE49-F238E27FC236}">
                <a16:creationId xmlns:a16="http://schemas.microsoft.com/office/drawing/2014/main" id="{A60E4502-4A1F-D476-537A-F232DD63A101}"/>
              </a:ext>
            </a:extLst>
          </p:cNvPr>
          <p:cNvPicPr>
            <a:picLocks noChangeAspect="1"/>
          </p:cNvPicPr>
          <p:nvPr/>
        </p:nvPicPr>
        <p:blipFill>
          <a:blip r:embed="rId3"/>
          <a:stretch>
            <a:fillRect/>
          </a:stretch>
        </p:blipFill>
        <p:spPr>
          <a:xfrm>
            <a:off x="413289" y="4335054"/>
            <a:ext cx="2143125" cy="1476375"/>
          </a:xfrm>
          <a:prstGeom prst="rect">
            <a:avLst/>
          </a:prstGeom>
        </p:spPr>
      </p:pic>
      <p:pic>
        <p:nvPicPr>
          <p:cNvPr id="10" name="Picture 9">
            <a:extLst>
              <a:ext uri="{FF2B5EF4-FFF2-40B4-BE49-F238E27FC236}">
                <a16:creationId xmlns:a16="http://schemas.microsoft.com/office/drawing/2014/main" id="{A619DF3A-CEC0-F7AE-382F-29FB8BA69436}"/>
              </a:ext>
            </a:extLst>
          </p:cNvPr>
          <p:cNvPicPr>
            <a:picLocks noChangeAspect="1"/>
          </p:cNvPicPr>
          <p:nvPr/>
        </p:nvPicPr>
        <p:blipFill>
          <a:blip r:embed="rId4"/>
          <a:stretch>
            <a:fillRect/>
          </a:stretch>
        </p:blipFill>
        <p:spPr>
          <a:xfrm rot="5400000">
            <a:off x="4745035" y="589670"/>
            <a:ext cx="3495389" cy="7131340"/>
          </a:xfrm>
          <a:prstGeom prst="rect">
            <a:avLst/>
          </a:prstGeom>
        </p:spPr>
      </p:pic>
    </p:spTree>
    <p:extLst>
      <p:ext uri="{BB962C8B-B14F-4D97-AF65-F5344CB8AC3E}">
        <p14:creationId xmlns:p14="http://schemas.microsoft.com/office/powerpoint/2010/main" val="143783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1156235" cy="1325563"/>
          </a:xfrm>
        </p:spPr>
        <p:txBody>
          <a:bodyPr/>
          <a:lstStyle/>
          <a:p>
            <a:r>
              <a:rPr lang="en-US" dirty="0"/>
              <a:t>Satisfaction with Municipal Services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22681" y="1518407"/>
            <a:ext cx="10972800" cy="4531851"/>
          </a:xfrm>
        </p:spPr>
        <p:txBody>
          <a:bodyPr>
            <a:normAutofit fontScale="92500" lnSpcReduction="10000"/>
          </a:bodyPr>
          <a:lstStyle/>
          <a:p>
            <a:pPr marL="76200" indent="0">
              <a:spcBef>
                <a:spcPts val="0"/>
              </a:spcBef>
              <a:buSzPts val="2400"/>
              <a:buNone/>
            </a:pPr>
            <a:r>
              <a:rPr lang="en-US" sz="3000" b="1" dirty="0"/>
              <a:t>Q: Of the following programs and services, which do you believe need additional funding or staff attention?</a:t>
            </a:r>
          </a:p>
          <a:p>
            <a:pPr marL="76200" indent="0">
              <a:spcBef>
                <a:spcPts val="0"/>
              </a:spcBef>
              <a:buSzPts val="2400"/>
              <a:buNone/>
            </a:pPr>
            <a:endParaRPr lang="en-US" sz="3000" b="1" dirty="0"/>
          </a:p>
          <a:p>
            <a:pPr marL="76200" indent="0">
              <a:spcBef>
                <a:spcPts val="0"/>
              </a:spcBef>
              <a:buSzPts val="2400"/>
              <a:buNone/>
            </a:pPr>
            <a:r>
              <a:rPr lang="en-US" sz="3000" b="1" dirty="0"/>
              <a:t>Requires Increase in funding and/or staff attention</a:t>
            </a:r>
            <a:r>
              <a:rPr lang="en-US" sz="3200" b="1" dirty="0"/>
              <a:t>:</a:t>
            </a:r>
          </a:p>
          <a:p>
            <a:pPr marL="533400" indent="-457200">
              <a:spcBef>
                <a:spcPts val="0"/>
              </a:spcBef>
              <a:buSzPts val="2400"/>
            </a:pPr>
            <a:r>
              <a:rPr lang="en-US" sz="2400" dirty="0"/>
              <a:t>Municipal Law Enforcement </a:t>
            </a:r>
          </a:p>
          <a:p>
            <a:pPr marL="533400" indent="-457200">
              <a:spcBef>
                <a:spcPts val="0"/>
              </a:spcBef>
              <a:buSzPts val="2400"/>
            </a:pPr>
            <a:r>
              <a:rPr lang="en-US" sz="2400" dirty="0"/>
              <a:t>Transit – Conventional and WHEELS</a:t>
            </a:r>
          </a:p>
          <a:p>
            <a:pPr marL="533400" indent="-457200">
              <a:spcBef>
                <a:spcPts val="0"/>
              </a:spcBef>
              <a:buSzPts val="2400"/>
            </a:pPr>
            <a:r>
              <a:rPr lang="en-US" sz="2400" dirty="0"/>
              <a:t>Waterfront – Harbour and Marina</a:t>
            </a:r>
          </a:p>
          <a:p>
            <a:pPr marL="533400" indent="-457200">
              <a:spcBef>
                <a:spcPts val="0"/>
              </a:spcBef>
              <a:buSzPts val="2400"/>
            </a:pPr>
            <a:r>
              <a:rPr lang="en-US" sz="2400" dirty="0"/>
              <a:t>Emergency Services and Preparedness</a:t>
            </a:r>
          </a:p>
          <a:p>
            <a:pPr marL="533400" indent="-457200">
              <a:spcBef>
                <a:spcPts val="0"/>
              </a:spcBef>
              <a:buSzPts val="2400"/>
            </a:pPr>
            <a:r>
              <a:rPr lang="en-US" sz="2400" dirty="0"/>
              <a:t>Parks Maintenance</a:t>
            </a:r>
          </a:p>
          <a:p>
            <a:pPr marL="533400" indent="-457200">
              <a:spcBef>
                <a:spcPts val="0"/>
              </a:spcBef>
              <a:buSzPts val="2400"/>
            </a:pPr>
            <a:r>
              <a:rPr lang="en-US" sz="2400" dirty="0"/>
              <a:t>Planning – Environmental and Sustainability</a:t>
            </a:r>
          </a:p>
          <a:p>
            <a:pPr marL="533400" indent="-457200">
              <a:spcBef>
                <a:spcPts val="0"/>
              </a:spcBef>
              <a:buSzPts val="2400"/>
            </a:pPr>
            <a:r>
              <a:rPr lang="en-US" sz="2400" dirty="0"/>
              <a:t>Planning – Residential and Commercial </a:t>
            </a:r>
          </a:p>
          <a:p>
            <a:pPr marL="533400" indent="-457200">
              <a:spcBef>
                <a:spcPts val="0"/>
              </a:spcBef>
              <a:buSzPts val="2400"/>
            </a:pPr>
            <a:r>
              <a:rPr lang="en-US" sz="2400" dirty="0"/>
              <a:t>Roads – Paving, bridges and culverts &amp; Winter Road Maintenance </a:t>
            </a:r>
          </a:p>
          <a:p>
            <a:pPr marL="533400" indent="-457200">
              <a:spcBef>
                <a:spcPts val="0"/>
              </a:spcBef>
              <a:buSzPts val="2400"/>
            </a:pPr>
            <a:r>
              <a:rPr lang="en-US" sz="2400" dirty="0"/>
              <a:t>Library</a:t>
            </a:r>
          </a:p>
          <a:p>
            <a:pPr marL="533400" indent="-457200">
              <a:spcBef>
                <a:spcPts val="0"/>
              </a:spcBef>
              <a:buSzPts val="2400"/>
            </a:pPr>
            <a:r>
              <a:rPr lang="en-US" sz="2400" dirty="0"/>
              <a:t>Community Services and Recreation </a:t>
            </a:r>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spTree>
    <p:extLst>
      <p:ext uri="{BB962C8B-B14F-4D97-AF65-F5344CB8AC3E}">
        <p14:creationId xmlns:p14="http://schemas.microsoft.com/office/powerpoint/2010/main" val="358804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Key Budget Items – Transit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645192" y="1462861"/>
            <a:ext cx="6291744" cy="4531851"/>
          </a:xfrm>
        </p:spPr>
        <p:txBody>
          <a:bodyPr>
            <a:normAutofit/>
          </a:bodyPr>
          <a:lstStyle/>
          <a:p>
            <a:pPr marL="76200" indent="0">
              <a:spcBef>
                <a:spcPts val="0"/>
              </a:spcBef>
              <a:buSzPts val="2400"/>
              <a:buNone/>
            </a:pPr>
            <a:r>
              <a:rPr lang="en-US" sz="2600" b="1" dirty="0"/>
              <a:t>Q: Staff have presented a Limited Fixed Route Service Pilot Project as an option for a one-year trial. </a:t>
            </a:r>
            <a:br>
              <a:rPr lang="en-US" sz="2600" b="1" dirty="0"/>
            </a:br>
            <a:endParaRPr lang="en-US" sz="2600" b="1" dirty="0"/>
          </a:p>
          <a:p>
            <a:pPr marL="76200" indent="0">
              <a:spcBef>
                <a:spcPts val="0"/>
              </a:spcBef>
              <a:buSzPts val="2400"/>
              <a:buNone/>
            </a:pPr>
            <a:r>
              <a:rPr lang="en-US" sz="2600" b="1" dirty="0"/>
              <a:t>Additional Operating Budget required to fund the Fixed Route Service: $175,000.</a:t>
            </a:r>
            <a:br>
              <a:rPr lang="en-US" sz="2600" b="1" dirty="0"/>
            </a:br>
            <a:endParaRPr lang="en-US" sz="2600" b="1" dirty="0"/>
          </a:p>
          <a:p>
            <a:pPr marL="76200" indent="0">
              <a:spcBef>
                <a:spcPts val="0"/>
              </a:spcBef>
              <a:buSzPts val="2400"/>
              <a:buNone/>
            </a:pPr>
            <a:r>
              <a:rPr lang="en-US" sz="2600" b="1" dirty="0"/>
              <a:t>Do you believe a Fixed Route Service Pilot Project is a valuable service for the Town of Cobourg?</a:t>
            </a:r>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6" name="Picture 5">
            <a:extLst>
              <a:ext uri="{FF2B5EF4-FFF2-40B4-BE49-F238E27FC236}">
                <a16:creationId xmlns:a16="http://schemas.microsoft.com/office/drawing/2014/main" id="{92F34B2B-6FBC-961D-D697-42C7F13EED2C}"/>
              </a:ext>
            </a:extLst>
          </p:cNvPr>
          <p:cNvPicPr>
            <a:picLocks noChangeAspect="1"/>
          </p:cNvPicPr>
          <p:nvPr/>
        </p:nvPicPr>
        <p:blipFill>
          <a:blip r:embed="rId3"/>
          <a:stretch>
            <a:fillRect/>
          </a:stretch>
        </p:blipFill>
        <p:spPr>
          <a:xfrm>
            <a:off x="7113864" y="1682141"/>
            <a:ext cx="4896612" cy="3901579"/>
          </a:xfrm>
          <a:prstGeom prst="rect">
            <a:avLst/>
          </a:prstGeom>
        </p:spPr>
      </p:pic>
      <p:pic>
        <p:nvPicPr>
          <p:cNvPr id="8" name="Picture 7">
            <a:extLst>
              <a:ext uri="{FF2B5EF4-FFF2-40B4-BE49-F238E27FC236}">
                <a16:creationId xmlns:a16="http://schemas.microsoft.com/office/drawing/2014/main" id="{38505F2B-F691-97EA-BD2A-3708DD2CAB3D}"/>
              </a:ext>
            </a:extLst>
          </p:cNvPr>
          <p:cNvPicPr>
            <a:picLocks noChangeAspect="1"/>
          </p:cNvPicPr>
          <p:nvPr/>
        </p:nvPicPr>
        <p:blipFill>
          <a:blip r:embed="rId4"/>
          <a:stretch>
            <a:fillRect/>
          </a:stretch>
        </p:blipFill>
        <p:spPr>
          <a:xfrm>
            <a:off x="4542114" y="5184512"/>
            <a:ext cx="2982811" cy="732145"/>
          </a:xfrm>
          <a:prstGeom prst="rect">
            <a:avLst/>
          </a:prstGeom>
        </p:spPr>
      </p:pic>
    </p:spTree>
    <p:extLst>
      <p:ext uri="{BB962C8B-B14F-4D97-AF65-F5344CB8AC3E}">
        <p14:creationId xmlns:p14="http://schemas.microsoft.com/office/powerpoint/2010/main" val="351420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Key Budget Items – Centennial Pool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673738" y="1562415"/>
            <a:ext cx="6299393" cy="3414320"/>
          </a:xfrm>
        </p:spPr>
        <p:txBody>
          <a:bodyPr>
            <a:normAutofit/>
          </a:bodyPr>
          <a:lstStyle/>
          <a:p>
            <a:pPr marL="76200" indent="0">
              <a:spcBef>
                <a:spcPts val="0"/>
              </a:spcBef>
              <a:buSzPts val="2400"/>
              <a:buNone/>
            </a:pPr>
            <a:r>
              <a:rPr lang="en-US" sz="2600" b="1" dirty="0"/>
              <a:t>Q: Staff have recommended continuing the operation of the Centennial Pool for the 2024 summer season. </a:t>
            </a:r>
          </a:p>
          <a:p>
            <a:pPr marL="76200" indent="0">
              <a:spcBef>
                <a:spcPts val="0"/>
              </a:spcBef>
              <a:buSzPts val="2400"/>
              <a:buNone/>
            </a:pPr>
            <a:endParaRPr lang="en-US" sz="2600" b="1" dirty="0"/>
          </a:p>
          <a:p>
            <a:pPr marL="76200" indent="0">
              <a:spcBef>
                <a:spcPts val="0"/>
              </a:spcBef>
              <a:buSzPts val="2400"/>
              <a:buNone/>
            </a:pPr>
            <a:r>
              <a:rPr lang="en-US" sz="2600" b="1" dirty="0"/>
              <a:t>Operating budget required $139,529. </a:t>
            </a:r>
          </a:p>
          <a:p>
            <a:pPr marL="76200" indent="0">
              <a:spcBef>
                <a:spcPts val="0"/>
              </a:spcBef>
              <a:buSzPts val="2400"/>
              <a:buNone/>
            </a:pPr>
            <a:endParaRPr lang="en-US" sz="2600" b="1" dirty="0"/>
          </a:p>
          <a:p>
            <a:pPr marL="76200" indent="0">
              <a:spcBef>
                <a:spcPts val="0"/>
              </a:spcBef>
              <a:buSzPts val="2400"/>
              <a:buNone/>
            </a:pPr>
            <a:r>
              <a:rPr lang="en-US" sz="2600" b="1" dirty="0"/>
              <a:t>Do you believe this is a valuable service for the Town of Cobourg?</a:t>
            </a: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8" name="Picture 7">
            <a:extLst>
              <a:ext uri="{FF2B5EF4-FFF2-40B4-BE49-F238E27FC236}">
                <a16:creationId xmlns:a16="http://schemas.microsoft.com/office/drawing/2014/main" id="{38505F2B-F691-97EA-BD2A-3708DD2CAB3D}"/>
              </a:ext>
            </a:extLst>
          </p:cNvPr>
          <p:cNvPicPr>
            <a:picLocks noChangeAspect="1"/>
          </p:cNvPicPr>
          <p:nvPr/>
        </p:nvPicPr>
        <p:blipFill>
          <a:blip r:embed="rId3"/>
          <a:stretch>
            <a:fillRect/>
          </a:stretch>
        </p:blipFill>
        <p:spPr>
          <a:xfrm>
            <a:off x="3778715" y="5156973"/>
            <a:ext cx="2982811" cy="732145"/>
          </a:xfrm>
          <a:prstGeom prst="rect">
            <a:avLst/>
          </a:prstGeom>
        </p:spPr>
      </p:pic>
      <p:pic>
        <p:nvPicPr>
          <p:cNvPr id="7" name="Picture 6">
            <a:extLst>
              <a:ext uri="{FF2B5EF4-FFF2-40B4-BE49-F238E27FC236}">
                <a16:creationId xmlns:a16="http://schemas.microsoft.com/office/drawing/2014/main" id="{2258589A-7085-DAA6-B193-F36928A374DC}"/>
              </a:ext>
            </a:extLst>
          </p:cNvPr>
          <p:cNvPicPr>
            <a:picLocks noChangeAspect="1"/>
          </p:cNvPicPr>
          <p:nvPr/>
        </p:nvPicPr>
        <p:blipFill>
          <a:blip r:embed="rId4"/>
          <a:stretch>
            <a:fillRect/>
          </a:stretch>
        </p:blipFill>
        <p:spPr>
          <a:xfrm>
            <a:off x="7030357" y="1682142"/>
            <a:ext cx="4782687" cy="3841213"/>
          </a:xfrm>
          <a:prstGeom prst="rect">
            <a:avLst/>
          </a:prstGeom>
        </p:spPr>
      </p:pic>
    </p:spTree>
    <p:extLst>
      <p:ext uri="{BB962C8B-B14F-4D97-AF65-F5344CB8AC3E}">
        <p14:creationId xmlns:p14="http://schemas.microsoft.com/office/powerpoint/2010/main" val="17407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Key Budget Items – Centennial Pool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298581" y="1501629"/>
            <a:ext cx="7243122" cy="4531851"/>
          </a:xfrm>
        </p:spPr>
        <p:txBody>
          <a:bodyPr>
            <a:normAutofit/>
          </a:bodyPr>
          <a:lstStyle/>
          <a:p>
            <a:pPr marL="76200" indent="0">
              <a:spcBef>
                <a:spcPts val="0"/>
              </a:spcBef>
              <a:buSzPts val="2400"/>
              <a:buNone/>
            </a:pPr>
            <a:r>
              <a:rPr lang="en-US" sz="2600" b="1" dirty="0"/>
              <a:t>Q: The Centennial Pool is currently operating well beyond its expected lifespan and will require significant reconstruction work if it is to be kept operational. Staff have put a placeholder of $1.6 million into the 2025 Capital budget for renovations. In addition, the pool would require approximately $138,000 for annual operation.</a:t>
            </a:r>
            <a:br>
              <a:rPr lang="en-US" sz="2600" b="1" dirty="0"/>
            </a:br>
            <a:r>
              <a:rPr lang="en-US" sz="2600" b="1" dirty="0"/>
              <a:t> </a:t>
            </a:r>
            <a:br>
              <a:rPr lang="en-US" sz="2600" b="1" dirty="0"/>
            </a:br>
            <a:r>
              <a:rPr lang="en-US" sz="2600" b="1" dirty="0"/>
              <a:t>Do you believe this is a valuable service for the Town of Cobourg?</a:t>
            </a:r>
          </a:p>
          <a:p>
            <a:pPr marL="76200" indent="0">
              <a:spcBef>
                <a:spcPts val="0"/>
              </a:spcBef>
              <a:buSzPts val="2400"/>
              <a:buNone/>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3" name="Picture 2">
            <a:extLst>
              <a:ext uri="{FF2B5EF4-FFF2-40B4-BE49-F238E27FC236}">
                <a16:creationId xmlns:a16="http://schemas.microsoft.com/office/drawing/2014/main" id="{CF42D760-3A1C-82F6-45CF-EC57A8EB4FB0}"/>
              </a:ext>
            </a:extLst>
          </p:cNvPr>
          <p:cNvPicPr>
            <a:picLocks noChangeAspect="1"/>
          </p:cNvPicPr>
          <p:nvPr/>
        </p:nvPicPr>
        <p:blipFill>
          <a:blip r:embed="rId3"/>
          <a:stretch>
            <a:fillRect/>
          </a:stretch>
        </p:blipFill>
        <p:spPr>
          <a:xfrm>
            <a:off x="7474590" y="5165362"/>
            <a:ext cx="2982811" cy="732145"/>
          </a:xfrm>
          <a:prstGeom prst="rect">
            <a:avLst/>
          </a:prstGeom>
        </p:spPr>
      </p:pic>
      <p:pic>
        <p:nvPicPr>
          <p:cNvPr id="9" name="Picture 8">
            <a:extLst>
              <a:ext uri="{FF2B5EF4-FFF2-40B4-BE49-F238E27FC236}">
                <a16:creationId xmlns:a16="http://schemas.microsoft.com/office/drawing/2014/main" id="{0D4E45D4-363E-3CD0-60E2-01358F8D5125}"/>
              </a:ext>
            </a:extLst>
          </p:cNvPr>
          <p:cNvPicPr>
            <a:picLocks noChangeAspect="1"/>
          </p:cNvPicPr>
          <p:nvPr/>
        </p:nvPicPr>
        <p:blipFill>
          <a:blip r:embed="rId4"/>
          <a:stretch>
            <a:fillRect/>
          </a:stretch>
        </p:blipFill>
        <p:spPr>
          <a:xfrm>
            <a:off x="7457812" y="1582533"/>
            <a:ext cx="4562553" cy="3609803"/>
          </a:xfrm>
          <a:prstGeom prst="rect">
            <a:avLst/>
          </a:prstGeom>
        </p:spPr>
      </p:pic>
    </p:spTree>
    <p:extLst>
      <p:ext uri="{BB962C8B-B14F-4D97-AF65-F5344CB8AC3E}">
        <p14:creationId xmlns:p14="http://schemas.microsoft.com/office/powerpoint/2010/main" val="392690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1089124" cy="1325563"/>
          </a:xfrm>
        </p:spPr>
        <p:txBody>
          <a:bodyPr/>
          <a:lstStyle/>
          <a:p>
            <a:r>
              <a:rPr lang="en-US" dirty="0"/>
              <a:t>Key Budget Items – Asset Management</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660762" y="1473637"/>
            <a:ext cx="6721550" cy="4531851"/>
          </a:xfrm>
        </p:spPr>
        <p:txBody>
          <a:bodyPr>
            <a:normAutofit/>
          </a:bodyPr>
          <a:lstStyle/>
          <a:p>
            <a:pPr marL="76200" indent="0">
              <a:spcBef>
                <a:spcPts val="0"/>
              </a:spcBef>
              <a:buSzPts val="2400"/>
              <a:buNone/>
            </a:pPr>
            <a:r>
              <a:rPr lang="en-US" sz="2600" b="1" dirty="0"/>
              <a:t>Q: Communities across Ontario, including the Town of Cobourg face the ongoing task of replacing aging infrastructure. Would you be willing to pay an additional, dedicated tax levy if you knew these funds would only be drawn upon for infrastructure upgrades?</a:t>
            </a:r>
          </a:p>
          <a:p>
            <a:pPr marL="76200" indent="0">
              <a:spcBef>
                <a:spcPts val="0"/>
              </a:spcBef>
              <a:buSzPts val="2400"/>
              <a:buNone/>
            </a:pPr>
            <a:endParaRPr lang="en-US" sz="2600" b="1" dirty="0"/>
          </a:p>
          <a:p>
            <a:pPr marL="76200" indent="0">
              <a:spcBef>
                <a:spcPts val="0"/>
              </a:spcBef>
              <a:buSzPts val="2400"/>
              <a:buNone/>
            </a:pPr>
            <a:r>
              <a:rPr lang="en-US" sz="2600" b="1" dirty="0"/>
              <a:t>Note: </a:t>
            </a:r>
            <a:r>
              <a:rPr lang="en-US" sz="2600" dirty="0"/>
              <a:t>2023 Budget Engagement, 28% indicated Yes to this question, 14% stated No and 57% stated they Needed More Information. </a:t>
            </a:r>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7" name="Picture 6">
            <a:extLst>
              <a:ext uri="{FF2B5EF4-FFF2-40B4-BE49-F238E27FC236}">
                <a16:creationId xmlns:a16="http://schemas.microsoft.com/office/drawing/2014/main" id="{8F12EE93-307D-6BD0-33BF-2A3FD8F9425F}"/>
              </a:ext>
            </a:extLst>
          </p:cNvPr>
          <p:cNvPicPr>
            <a:picLocks noChangeAspect="1"/>
          </p:cNvPicPr>
          <p:nvPr/>
        </p:nvPicPr>
        <p:blipFill>
          <a:blip r:embed="rId3"/>
          <a:stretch>
            <a:fillRect/>
          </a:stretch>
        </p:blipFill>
        <p:spPr>
          <a:xfrm>
            <a:off x="7452514" y="1528638"/>
            <a:ext cx="4507684" cy="3800723"/>
          </a:xfrm>
          <a:prstGeom prst="rect">
            <a:avLst/>
          </a:prstGeom>
        </p:spPr>
      </p:pic>
      <p:pic>
        <p:nvPicPr>
          <p:cNvPr id="10" name="Picture 9">
            <a:extLst>
              <a:ext uri="{FF2B5EF4-FFF2-40B4-BE49-F238E27FC236}">
                <a16:creationId xmlns:a16="http://schemas.microsoft.com/office/drawing/2014/main" id="{4E977BCB-B0BF-4662-211B-8F97B7F51E2B}"/>
              </a:ext>
            </a:extLst>
          </p:cNvPr>
          <p:cNvPicPr>
            <a:picLocks noChangeAspect="1"/>
          </p:cNvPicPr>
          <p:nvPr/>
        </p:nvPicPr>
        <p:blipFill>
          <a:blip r:embed="rId4"/>
          <a:stretch>
            <a:fillRect/>
          </a:stretch>
        </p:blipFill>
        <p:spPr>
          <a:xfrm>
            <a:off x="6645473" y="5280996"/>
            <a:ext cx="2561052" cy="619022"/>
          </a:xfrm>
          <a:prstGeom prst="rect">
            <a:avLst/>
          </a:prstGeom>
        </p:spPr>
      </p:pic>
    </p:spTree>
    <p:extLst>
      <p:ext uri="{BB962C8B-B14F-4D97-AF65-F5344CB8AC3E}">
        <p14:creationId xmlns:p14="http://schemas.microsoft.com/office/powerpoint/2010/main" val="360826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1089124" cy="1325563"/>
          </a:xfrm>
        </p:spPr>
        <p:txBody>
          <a:bodyPr/>
          <a:lstStyle/>
          <a:p>
            <a:r>
              <a:rPr lang="en-US" dirty="0"/>
              <a:t>Comments and Submissions</a:t>
            </a:r>
            <a:endParaRPr lang="en-CA"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sp>
        <p:nvSpPr>
          <p:cNvPr id="8" name="Content Placeholder 7">
            <a:extLst>
              <a:ext uri="{FF2B5EF4-FFF2-40B4-BE49-F238E27FC236}">
                <a16:creationId xmlns:a16="http://schemas.microsoft.com/office/drawing/2014/main" id="{930D4C08-8457-8F3F-3B05-993D941EE820}"/>
              </a:ext>
            </a:extLst>
          </p:cNvPr>
          <p:cNvSpPr>
            <a:spLocks noGrp="1"/>
          </p:cNvSpPr>
          <p:nvPr>
            <p:ph idx="1"/>
          </p:nvPr>
        </p:nvSpPr>
        <p:spPr>
          <a:xfrm>
            <a:off x="838200" y="1593908"/>
            <a:ext cx="10515600" cy="4219063"/>
          </a:xfrm>
        </p:spPr>
        <p:txBody>
          <a:bodyPr>
            <a:normAutofit/>
          </a:bodyPr>
          <a:lstStyle/>
          <a:p>
            <a:pPr marL="0" indent="0">
              <a:buNone/>
            </a:pPr>
            <a:r>
              <a:rPr lang="en-CA" sz="3200" b="1" dirty="0">
                <a:effectLst/>
                <a:latin typeface="Myriad Pro" panose="020B0503030403020204"/>
                <a:ea typeface="Calibri" panose="020F0502020204030204" pitchFamily="34" charset="0"/>
                <a:cs typeface="Aptos" panose="020B0004020202020204" pitchFamily="34" charset="0"/>
              </a:rPr>
              <a:t>Lifeguards at Victoria Beach</a:t>
            </a:r>
          </a:p>
          <a:p>
            <a:pPr marL="0" indent="0">
              <a:buNone/>
            </a:pPr>
            <a:r>
              <a:rPr lang="en-CA" sz="3200" dirty="0">
                <a:effectLst/>
                <a:latin typeface="Myriad Pro" panose="020B0503030403020204"/>
                <a:ea typeface="Calibri" panose="020F0502020204030204" pitchFamily="34" charset="0"/>
                <a:cs typeface="Aptos" panose="020B0004020202020204" pitchFamily="34" charset="0"/>
              </a:rPr>
              <a:t>A </a:t>
            </a:r>
            <a:r>
              <a:rPr lang="en-CA" sz="3200" dirty="0">
                <a:latin typeface="Myriad Pro" panose="020B0503030403020204"/>
                <a:ea typeface="Calibri" panose="020F0502020204030204" pitchFamily="34" charset="0"/>
                <a:cs typeface="Aptos" panose="020B0004020202020204" pitchFamily="34" charset="0"/>
              </a:rPr>
              <a:t>c</a:t>
            </a:r>
            <a:r>
              <a:rPr lang="en-CA" sz="3200" dirty="0">
                <a:effectLst/>
                <a:latin typeface="Myriad Pro" panose="020B0503030403020204"/>
                <a:ea typeface="Calibri" panose="020F0502020204030204" pitchFamily="34" charset="0"/>
                <a:cs typeface="Aptos" panose="020B0004020202020204" pitchFamily="34" charset="0"/>
              </a:rPr>
              <a:t>ommunity </a:t>
            </a:r>
            <a:r>
              <a:rPr lang="en-CA" sz="3200" dirty="0">
                <a:latin typeface="Myriad Pro" panose="020B0503030403020204"/>
                <a:ea typeface="Calibri" panose="020F0502020204030204" pitchFamily="34" charset="0"/>
                <a:cs typeface="Aptos" panose="020B0004020202020204" pitchFamily="34" charset="0"/>
              </a:rPr>
              <a:t>p</a:t>
            </a:r>
            <a:r>
              <a:rPr lang="en-CA" sz="3200" dirty="0">
                <a:effectLst/>
                <a:latin typeface="Myriad Pro" panose="020B0503030403020204"/>
                <a:ea typeface="Calibri" panose="020F0502020204030204" pitchFamily="34" charset="0"/>
                <a:cs typeface="Aptos" panose="020B0004020202020204" pitchFamily="34" charset="0"/>
              </a:rPr>
              <a:t>etition has been started requesting the return of lifeguards at Victoria Beach. </a:t>
            </a:r>
          </a:p>
          <a:p>
            <a:pPr marL="0" indent="0">
              <a:buNone/>
            </a:pPr>
            <a:r>
              <a:rPr lang="en-CA" sz="3200" dirty="0">
                <a:effectLst/>
                <a:latin typeface="Myriad Pro" panose="020B0503030403020204"/>
                <a:ea typeface="Calibri" panose="020F0502020204030204" pitchFamily="34" charset="0"/>
                <a:cs typeface="Aptos" panose="020B0004020202020204" pitchFamily="34" charset="0"/>
              </a:rPr>
              <a:t>The petition currently has 241 signatures. </a:t>
            </a:r>
            <a:endParaRPr lang="en-CA" sz="3200" dirty="0"/>
          </a:p>
        </p:txBody>
      </p:sp>
    </p:spTree>
    <p:extLst>
      <p:ext uri="{BB962C8B-B14F-4D97-AF65-F5344CB8AC3E}">
        <p14:creationId xmlns:p14="http://schemas.microsoft.com/office/powerpoint/2010/main" val="207848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C33CB7A5-1DD2-4C11-8235-2E9275571D8D}"/>
              </a:ext>
            </a:extLst>
          </p:cNvPr>
          <p:cNvSpPr>
            <a:spLocks/>
          </p:cNvSpPr>
          <p:nvPr/>
        </p:nvSpPr>
        <p:spPr bwMode="auto">
          <a:xfrm>
            <a:off x="2852068" y="4748281"/>
            <a:ext cx="6282762" cy="1320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defTabSz="242839">
              <a:lnSpc>
                <a:spcPct val="150000"/>
              </a:lnSpc>
              <a:defRPr/>
            </a:pPr>
            <a:r>
              <a:rPr lang="en-US" sz="1800" b="1" dirty="0">
                <a:solidFill>
                  <a:schemeClr val="bg1"/>
                </a:solidFill>
                <a:latin typeface="Myriad Pro" panose="020B0503030403020204" pitchFamily="34" charset="0"/>
                <a:ea typeface="Roboto" panose="02000000000000000000" pitchFamily="2" charset="0"/>
                <a:cs typeface="Lato Light"/>
              </a:rPr>
              <a:t>Questions or feedback? </a:t>
            </a:r>
          </a:p>
          <a:p>
            <a:pPr algn="ctr" defTabSz="242839">
              <a:lnSpc>
                <a:spcPct val="150000"/>
              </a:lnSpc>
              <a:defRPr/>
            </a:pPr>
            <a:r>
              <a:rPr lang="en-US" sz="1800" b="1" dirty="0">
                <a:solidFill>
                  <a:schemeClr val="bg1"/>
                </a:solidFill>
                <a:latin typeface="Myriad Pro" panose="020B0503030403020204" pitchFamily="34" charset="0"/>
                <a:ea typeface="Roboto" panose="02000000000000000000" pitchFamily="2" charset="0"/>
                <a:cs typeface="Lato Light"/>
              </a:rPr>
              <a:t>Contact the Communications Department: </a:t>
            </a:r>
            <a:r>
              <a:rPr lang="en-US" dirty="0">
                <a:solidFill>
                  <a:schemeClr val="bg1"/>
                </a:solidFill>
                <a:latin typeface="Myriad Pro" panose="020B0503030403020204" pitchFamily="34" charset="0"/>
                <a:ea typeface="Roboto" panose="02000000000000000000" pitchFamily="2" charset="0"/>
                <a:cs typeface="Lato Light"/>
              </a:rPr>
              <a:t>communications</a:t>
            </a:r>
            <a:r>
              <a:rPr lang="en-US" sz="1800" u="none" dirty="0">
                <a:solidFill>
                  <a:schemeClr val="bg1"/>
                </a:solidFill>
                <a:latin typeface="Myriad Pro" panose="020B0503030403020204" pitchFamily="34" charset="0"/>
                <a:ea typeface="Roboto" panose="02000000000000000000" pitchFamily="2" charset="0"/>
                <a:cs typeface="Lato Light"/>
              </a:rPr>
              <a:t>@cobourg.ca</a:t>
            </a:r>
            <a:r>
              <a:rPr lang="es-ES" sz="1800" dirty="0">
                <a:solidFill>
                  <a:schemeClr val="bg1"/>
                </a:solidFill>
                <a:latin typeface="Myriad Pro" panose="020B0503030403020204" pitchFamily="34" charset="0"/>
                <a:ea typeface="Roboto" panose="02000000000000000000" pitchFamily="2" charset="0"/>
                <a:cs typeface="Lato Light"/>
              </a:rPr>
              <a:t>        905-372-4301</a:t>
            </a:r>
            <a:endParaRPr lang="en-US" sz="1800" dirty="0">
              <a:solidFill>
                <a:schemeClr val="bg1"/>
              </a:solidFill>
              <a:latin typeface="Myriad Pro" panose="020B0503030403020204" pitchFamily="34" charset="0"/>
              <a:ea typeface="Roboto" panose="02000000000000000000" pitchFamily="2" charset="0"/>
              <a:cs typeface="Lato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569" y="5606749"/>
            <a:ext cx="375141" cy="37514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618" y="5606749"/>
            <a:ext cx="471377" cy="471377"/>
          </a:xfrm>
          <a:prstGeom prst="rect">
            <a:avLst/>
          </a:prstGeom>
        </p:spPr>
      </p:pic>
      <p:sp>
        <p:nvSpPr>
          <p:cNvPr id="5" name="Rectangle 4"/>
          <p:cNvSpPr/>
          <p:nvPr/>
        </p:nvSpPr>
        <p:spPr>
          <a:xfrm>
            <a:off x="2954618" y="3000938"/>
            <a:ext cx="5636992" cy="1323439"/>
          </a:xfrm>
          <a:prstGeom prst="rect">
            <a:avLst/>
          </a:prstGeom>
        </p:spPr>
        <p:txBody>
          <a:bodyPr wrap="none">
            <a:spAutoFit/>
          </a:bodyPr>
          <a:lstStyle/>
          <a:p>
            <a:pPr algn="ctr">
              <a:defRPr/>
            </a:pPr>
            <a:r>
              <a:rPr lang="es-ES" sz="8000" b="1" dirty="0">
                <a:solidFill>
                  <a:schemeClr val="bg1"/>
                </a:solidFill>
                <a:latin typeface="Myriad Pro" panose="020B0503030403020204" pitchFamily="34" charset="0"/>
                <a:cs typeface="Lato Regular"/>
              </a:rPr>
              <a:t>THANK YOU</a:t>
            </a:r>
          </a:p>
        </p:txBody>
      </p:sp>
      <p:sp>
        <p:nvSpPr>
          <p:cNvPr id="6" name="Line 4">
            <a:extLst>
              <a:ext uri="{FF2B5EF4-FFF2-40B4-BE49-F238E27FC236}">
                <a16:creationId xmlns:a16="http://schemas.microsoft.com/office/drawing/2014/main" id="{E56C7118-096F-42FD-874A-3E13A434B817}"/>
              </a:ext>
            </a:extLst>
          </p:cNvPr>
          <p:cNvSpPr>
            <a:spLocks noChangeShapeType="1"/>
          </p:cNvSpPr>
          <p:nvPr/>
        </p:nvSpPr>
        <p:spPr bwMode="auto">
          <a:xfrm flipV="1">
            <a:off x="3886352" y="4395354"/>
            <a:ext cx="4041911" cy="2180"/>
          </a:xfrm>
          <a:prstGeom prst="line">
            <a:avLst/>
          </a:prstGeom>
          <a:noFill/>
          <a:ln w="12700" cap="flat" cmpd="sng">
            <a:solidFill>
              <a:schemeClr val="bg1"/>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100" dirty="0">
              <a:solidFill>
                <a:schemeClr val="bg1"/>
              </a:solidFill>
              <a:effectLst>
                <a:outerShdw blurRad="38100" dist="38100" dir="2700000" algn="tl">
                  <a:srgbClr val="DDDDDD"/>
                </a:outerShdw>
              </a:effectLst>
              <a:latin typeface="Gill Sans" charset="0"/>
              <a:cs typeface="Gill Sans" charset="0"/>
              <a:sym typeface="Gill Sans" charset="0"/>
            </a:endParaRPr>
          </a:p>
        </p:txBody>
      </p:sp>
    </p:spTree>
    <p:extLst>
      <p:ext uri="{BB962C8B-B14F-4D97-AF65-F5344CB8AC3E}">
        <p14:creationId xmlns:p14="http://schemas.microsoft.com/office/powerpoint/2010/main" val="318216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By the Numbers</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38200" y="1474237"/>
            <a:ext cx="10134600" cy="4559243"/>
          </a:xfrm>
        </p:spPr>
        <p:txBody>
          <a:bodyPr>
            <a:normAutofit lnSpcReduction="10000"/>
          </a:bodyPr>
          <a:lstStyle/>
          <a:p>
            <a:pPr marL="76200" indent="0">
              <a:spcBef>
                <a:spcPts val="0"/>
              </a:spcBef>
              <a:buSzPts val="2400"/>
              <a:buNone/>
            </a:pPr>
            <a:r>
              <a:rPr lang="en-US" sz="3200" b="1" dirty="0"/>
              <a:t>Aware Visitors: 634</a:t>
            </a:r>
            <a:br>
              <a:rPr lang="en-US" sz="3200" b="1" dirty="0"/>
            </a:br>
            <a:r>
              <a:rPr lang="en-US" dirty="0"/>
              <a:t>(634 people visited the Engage Cobourg project page) </a:t>
            </a:r>
            <a:endParaRPr lang="en-US" b="1" dirty="0"/>
          </a:p>
          <a:p>
            <a:pPr marL="76200" indent="0">
              <a:spcBef>
                <a:spcPts val="0"/>
              </a:spcBef>
              <a:buSzPts val="2400"/>
              <a:buNone/>
            </a:pPr>
            <a:endParaRPr lang="en-US" sz="3200" b="1" dirty="0"/>
          </a:p>
          <a:p>
            <a:pPr marL="76200" indent="0">
              <a:spcBef>
                <a:spcPts val="0"/>
              </a:spcBef>
              <a:buSzPts val="2400"/>
              <a:buNone/>
            </a:pPr>
            <a:r>
              <a:rPr lang="en-US" sz="3200" b="1" dirty="0"/>
              <a:t>Informed Visitors: 492</a:t>
            </a:r>
            <a:br>
              <a:rPr lang="en-US" sz="3200" b="1" dirty="0"/>
            </a:br>
            <a:r>
              <a:rPr lang="en-US" dirty="0"/>
              <a:t>(492 people visited the site and viewed the budget materials but did not complete the survey) </a:t>
            </a:r>
          </a:p>
          <a:p>
            <a:pPr marL="76200" indent="0">
              <a:spcBef>
                <a:spcPts val="0"/>
              </a:spcBef>
              <a:buSzPts val="2400"/>
              <a:buNone/>
            </a:pPr>
            <a:endParaRPr lang="en-US" sz="3200" b="1" dirty="0"/>
          </a:p>
          <a:p>
            <a:pPr marL="76200" indent="0">
              <a:spcBef>
                <a:spcPts val="0"/>
              </a:spcBef>
              <a:buSzPts val="2400"/>
              <a:buNone/>
            </a:pPr>
            <a:r>
              <a:rPr lang="en-US" sz="3200" b="1" dirty="0"/>
              <a:t>Engaged Visitors: 280 </a:t>
            </a:r>
            <a:br>
              <a:rPr lang="en-US" sz="3200" b="1" dirty="0"/>
            </a:br>
            <a:r>
              <a:rPr lang="en-US" dirty="0"/>
              <a:t>(280 people completed the survey)</a:t>
            </a:r>
          </a:p>
          <a:p>
            <a:pPr marL="76200" indent="0">
              <a:spcBef>
                <a:spcPts val="0"/>
              </a:spcBef>
              <a:buSzPts val="2400"/>
              <a:buNone/>
            </a:pPr>
            <a:endParaRPr lang="en-US" dirty="0"/>
          </a:p>
          <a:p>
            <a:pPr marL="76200" indent="0">
              <a:spcBef>
                <a:spcPts val="0"/>
              </a:spcBef>
              <a:buSzPts val="2400"/>
              <a:buNone/>
            </a:pPr>
            <a:r>
              <a:rPr lang="en-US" sz="3200" b="1" dirty="0"/>
              <a:t>2023 Budget Engagement:</a:t>
            </a:r>
            <a:br>
              <a:rPr lang="en-US" b="1" dirty="0"/>
            </a:br>
            <a:r>
              <a:rPr lang="en-US" dirty="0"/>
              <a:t>181 Aware Visitors, 111 Informed, 70 Engaged</a:t>
            </a:r>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spTree>
    <p:extLst>
      <p:ext uri="{BB962C8B-B14F-4D97-AF65-F5344CB8AC3E}">
        <p14:creationId xmlns:p14="http://schemas.microsoft.com/office/powerpoint/2010/main" val="318698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Demographics</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38200" y="1682142"/>
            <a:ext cx="5388859" cy="4351338"/>
          </a:xfrm>
        </p:spPr>
        <p:txBody>
          <a:bodyPr>
            <a:normAutofit/>
          </a:bodyPr>
          <a:lstStyle/>
          <a:p>
            <a:pPr marL="76200" indent="0">
              <a:spcBef>
                <a:spcPts val="0"/>
              </a:spcBef>
              <a:buSzPts val="2400"/>
              <a:buNone/>
            </a:pPr>
            <a:r>
              <a:rPr lang="en-US" sz="3200" b="1" dirty="0"/>
              <a:t>Q: Have you participated in a Budget Survey in the past?</a:t>
            </a:r>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8" name="Picture 7">
            <a:extLst>
              <a:ext uri="{FF2B5EF4-FFF2-40B4-BE49-F238E27FC236}">
                <a16:creationId xmlns:a16="http://schemas.microsoft.com/office/drawing/2014/main" id="{872D305D-8E53-F568-6349-0925523D18A6}"/>
              </a:ext>
            </a:extLst>
          </p:cNvPr>
          <p:cNvPicPr>
            <a:picLocks noChangeAspect="1"/>
          </p:cNvPicPr>
          <p:nvPr/>
        </p:nvPicPr>
        <p:blipFill>
          <a:blip r:embed="rId3"/>
          <a:stretch>
            <a:fillRect/>
          </a:stretch>
        </p:blipFill>
        <p:spPr>
          <a:xfrm>
            <a:off x="3381282" y="4462013"/>
            <a:ext cx="2396007" cy="1206500"/>
          </a:xfrm>
          <a:prstGeom prst="rect">
            <a:avLst/>
          </a:prstGeom>
        </p:spPr>
      </p:pic>
      <p:pic>
        <p:nvPicPr>
          <p:cNvPr id="7" name="Picture 6">
            <a:extLst>
              <a:ext uri="{FF2B5EF4-FFF2-40B4-BE49-F238E27FC236}">
                <a16:creationId xmlns:a16="http://schemas.microsoft.com/office/drawing/2014/main" id="{AA8D9BFE-91A4-C2FF-0DBE-39990143236D}"/>
              </a:ext>
            </a:extLst>
          </p:cNvPr>
          <p:cNvPicPr>
            <a:picLocks noChangeAspect="1"/>
          </p:cNvPicPr>
          <p:nvPr/>
        </p:nvPicPr>
        <p:blipFill>
          <a:blip r:embed="rId4"/>
          <a:stretch>
            <a:fillRect/>
          </a:stretch>
        </p:blipFill>
        <p:spPr>
          <a:xfrm>
            <a:off x="5982428" y="1551963"/>
            <a:ext cx="5957818" cy="4116550"/>
          </a:xfrm>
          <a:prstGeom prst="rect">
            <a:avLst/>
          </a:prstGeom>
        </p:spPr>
      </p:pic>
    </p:spTree>
    <p:extLst>
      <p:ext uri="{BB962C8B-B14F-4D97-AF65-F5344CB8AC3E}">
        <p14:creationId xmlns:p14="http://schemas.microsoft.com/office/powerpoint/2010/main" val="328034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Demographics</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38200" y="1682142"/>
            <a:ext cx="6534150" cy="4351338"/>
          </a:xfrm>
        </p:spPr>
        <p:txBody>
          <a:bodyPr>
            <a:normAutofit/>
          </a:bodyPr>
          <a:lstStyle/>
          <a:p>
            <a:pPr marL="76200" indent="0">
              <a:spcBef>
                <a:spcPts val="0"/>
              </a:spcBef>
              <a:buSzPts val="2400"/>
              <a:buNone/>
            </a:pPr>
            <a:r>
              <a:rPr lang="en-US" sz="3200" b="1" dirty="0"/>
              <a:t>Q: Do you currently have any children under the age of 18 living in your household?</a:t>
            </a:r>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10" name="Picture 9">
            <a:extLst>
              <a:ext uri="{FF2B5EF4-FFF2-40B4-BE49-F238E27FC236}">
                <a16:creationId xmlns:a16="http://schemas.microsoft.com/office/drawing/2014/main" id="{F7B8DF4E-B144-A659-6377-FD19843E60A0}"/>
              </a:ext>
            </a:extLst>
          </p:cNvPr>
          <p:cNvPicPr>
            <a:picLocks noChangeAspect="1"/>
          </p:cNvPicPr>
          <p:nvPr/>
        </p:nvPicPr>
        <p:blipFill>
          <a:blip r:embed="rId3"/>
          <a:stretch>
            <a:fillRect/>
          </a:stretch>
        </p:blipFill>
        <p:spPr>
          <a:xfrm>
            <a:off x="2080078" y="4419613"/>
            <a:ext cx="4510651" cy="1078634"/>
          </a:xfrm>
          <a:prstGeom prst="rect">
            <a:avLst/>
          </a:prstGeom>
        </p:spPr>
      </p:pic>
      <p:pic>
        <p:nvPicPr>
          <p:cNvPr id="12" name="Picture 11">
            <a:extLst>
              <a:ext uri="{FF2B5EF4-FFF2-40B4-BE49-F238E27FC236}">
                <a16:creationId xmlns:a16="http://schemas.microsoft.com/office/drawing/2014/main" id="{80E99FFF-FE0D-276E-31E9-C4C9153ADB60}"/>
              </a:ext>
            </a:extLst>
          </p:cNvPr>
          <p:cNvPicPr>
            <a:picLocks noChangeAspect="1"/>
          </p:cNvPicPr>
          <p:nvPr/>
        </p:nvPicPr>
        <p:blipFill>
          <a:blip r:embed="rId4"/>
          <a:stretch>
            <a:fillRect/>
          </a:stretch>
        </p:blipFill>
        <p:spPr>
          <a:xfrm>
            <a:off x="7206143" y="1492865"/>
            <a:ext cx="4147657" cy="4399649"/>
          </a:xfrm>
          <a:prstGeom prst="rect">
            <a:avLst/>
          </a:prstGeom>
        </p:spPr>
      </p:pic>
    </p:spTree>
    <p:extLst>
      <p:ext uri="{BB962C8B-B14F-4D97-AF65-F5344CB8AC3E}">
        <p14:creationId xmlns:p14="http://schemas.microsoft.com/office/powerpoint/2010/main" val="30464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Demographics</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38200" y="1682142"/>
            <a:ext cx="6418277" cy="4351338"/>
          </a:xfrm>
        </p:spPr>
        <p:txBody>
          <a:bodyPr>
            <a:normAutofit/>
          </a:bodyPr>
          <a:lstStyle/>
          <a:p>
            <a:pPr marL="76200" indent="0">
              <a:spcBef>
                <a:spcPts val="0"/>
              </a:spcBef>
              <a:buSzPts val="2400"/>
              <a:buNone/>
            </a:pPr>
            <a:r>
              <a:rPr lang="en-US" sz="3200" b="1" dirty="0"/>
              <a:t>Q: Multi-Generational Families: Currently, do you have any children over the age of 18 or other family members living in your household?</a:t>
            </a:r>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12" name="Picture 11">
            <a:extLst>
              <a:ext uri="{FF2B5EF4-FFF2-40B4-BE49-F238E27FC236}">
                <a16:creationId xmlns:a16="http://schemas.microsoft.com/office/drawing/2014/main" id="{BF341AF4-01AC-A81D-D39D-F7D3FA5EC54A}"/>
              </a:ext>
            </a:extLst>
          </p:cNvPr>
          <p:cNvPicPr>
            <a:picLocks noChangeAspect="1"/>
          </p:cNvPicPr>
          <p:nvPr/>
        </p:nvPicPr>
        <p:blipFill>
          <a:blip r:embed="rId3"/>
          <a:stretch>
            <a:fillRect/>
          </a:stretch>
        </p:blipFill>
        <p:spPr>
          <a:xfrm>
            <a:off x="7055142" y="1538815"/>
            <a:ext cx="4111260" cy="4317155"/>
          </a:xfrm>
          <a:prstGeom prst="rect">
            <a:avLst/>
          </a:prstGeom>
        </p:spPr>
      </p:pic>
      <p:pic>
        <p:nvPicPr>
          <p:cNvPr id="13" name="Picture 12">
            <a:extLst>
              <a:ext uri="{FF2B5EF4-FFF2-40B4-BE49-F238E27FC236}">
                <a16:creationId xmlns:a16="http://schemas.microsoft.com/office/drawing/2014/main" id="{7F05A4A6-5657-2EE2-121F-5CF6FBE45618}"/>
              </a:ext>
            </a:extLst>
          </p:cNvPr>
          <p:cNvPicPr>
            <a:picLocks noChangeAspect="1"/>
          </p:cNvPicPr>
          <p:nvPr/>
        </p:nvPicPr>
        <p:blipFill>
          <a:blip r:embed="rId4"/>
          <a:stretch>
            <a:fillRect/>
          </a:stretch>
        </p:blipFill>
        <p:spPr>
          <a:xfrm>
            <a:off x="2544491" y="4523586"/>
            <a:ext cx="4510651" cy="1078634"/>
          </a:xfrm>
          <a:prstGeom prst="rect">
            <a:avLst/>
          </a:prstGeom>
        </p:spPr>
      </p:pic>
    </p:spTree>
    <p:extLst>
      <p:ext uri="{BB962C8B-B14F-4D97-AF65-F5344CB8AC3E}">
        <p14:creationId xmlns:p14="http://schemas.microsoft.com/office/powerpoint/2010/main" val="319758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9588794" cy="1325563"/>
          </a:xfrm>
        </p:spPr>
        <p:txBody>
          <a:bodyPr/>
          <a:lstStyle/>
          <a:p>
            <a:r>
              <a:rPr lang="en-US" dirty="0"/>
              <a:t>Demographics</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637563" y="1501629"/>
            <a:ext cx="7113865" cy="4531851"/>
          </a:xfrm>
        </p:spPr>
        <p:txBody>
          <a:bodyPr>
            <a:normAutofit/>
          </a:bodyPr>
          <a:lstStyle/>
          <a:p>
            <a:pPr marL="76200" indent="0">
              <a:spcBef>
                <a:spcPts val="0"/>
              </a:spcBef>
              <a:buSzPts val="2400"/>
              <a:buNone/>
            </a:pPr>
            <a:r>
              <a:rPr lang="en-US" sz="3200" b="1" dirty="0"/>
              <a:t>Q: What is your household income?</a:t>
            </a:r>
          </a:p>
          <a:p>
            <a:pPr marL="533400" indent="-457200">
              <a:lnSpc>
                <a:spcPct val="100000"/>
              </a:lnSpc>
              <a:spcBef>
                <a:spcPts val="0"/>
              </a:spcBef>
              <a:buSzPts val="2400"/>
            </a:pPr>
            <a:r>
              <a:rPr lang="en-US" dirty="0"/>
              <a:t>7.4% - Less than $40,000</a:t>
            </a:r>
          </a:p>
          <a:p>
            <a:pPr marL="533400" indent="-457200">
              <a:lnSpc>
                <a:spcPct val="100000"/>
              </a:lnSpc>
              <a:spcBef>
                <a:spcPts val="0"/>
              </a:spcBef>
              <a:buSzPts val="2400"/>
            </a:pPr>
            <a:r>
              <a:rPr lang="en-US" dirty="0"/>
              <a:t>2.6% - $40,000 - $80,000</a:t>
            </a:r>
          </a:p>
          <a:p>
            <a:pPr marL="533400" indent="-457200">
              <a:lnSpc>
                <a:spcPct val="100000"/>
              </a:lnSpc>
              <a:spcBef>
                <a:spcPts val="0"/>
              </a:spcBef>
              <a:buSzPts val="2400"/>
            </a:pPr>
            <a:r>
              <a:rPr lang="en-US" dirty="0"/>
              <a:t>22.1% - $81,000 - $120,000</a:t>
            </a:r>
          </a:p>
          <a:p>
            <a:pPr marL="533400" indent="-457200">
              <a:lnSpc>
                <a:spcPct val="100000"/>
              </a:lnSpc>
              <a:spcBef>
                <a:spcPts val="0"/>
              </a:spcBef>
              <a:buSzPts val="2400"/>
            </a:pPr>
            <a:r>
              <a:rPr lang="en-US" dirty="0"/>
              <a:t>9.9% - $121,000 - $160,000</a:t>
            </a:r>
          </a:p>
          <a:p>
            <a:pPr marL="533400" indent="-457200">
              <a:lnSpc>
                <a:spcPct val="100000"/>
              </a:lnSpc>
              <a:spcBef>
                <a:spcPts val="0"/>
              </a:spcBef>
              <a:buSzPts val="2400"/>
            </a:pPr>
            <a:r>
              <a:rPr lang="en-US" dirty="0"/>
              <a:t>7% - $161,000 - $200,000</a:t>
            </a:r>
          </a:p>
          <a:p>
            <a:pPr marL="533400" indent="-457200">
              <a:lnSpc>
                <a:spcPct val="100000"/>
              </a:lnSpc>
              <a:spcBef>
                <a:spcPts val="0"/>
              </a:spcBef>
              <a:buSzPts val="2400"/>
            </a:pPr>
            <a:r>
              <a:rPr lang="en-US" dirty="0"/>
              <a:t>4.4% - 201,000 - $240,000</a:t>
            </a:r>
          </a:p>
          <a:p>
            <a:pPr marL="533400" indent="-457200">
              <a:lnSpc>
                <a:spcPct val="100000"/>
              </a:lnSpc>
              <a:spcBef>
                <a:spcPts val="0"/>
              </a:spcBef>
              <a:buSzPts val="2400"/>
            </a:pPr>
            <a:r>
              <a:rPr lang="en-US" dirty="0"/>
              <a:t>1.8% - $241,000 – $280,000</a:t>
            </a:r>
          </a:p>
          <a:p>
            <a:pPr marL="533400" indent="-457200">
              <a:lnSpc>
                <a:spcPct val="100000"/>
              </a:lnSpc>
              <a:spcBef>
                <a:spcPts val="0"/>
              </a:spcBef>
              <a:buSzPts val="2400"/>
            </a:pPr>
            <a:r>
              <a:rPr lang="en-US" dirty="0"/>
              <a:t>1.5% - $281,000 – $320,000</a:t>
            </a:r>
          </a:p>
          <a:p>
            <a:pPr marL="533400" indent="-457200">
              <a:lnSpc>
                <a:spcPct val="100000"/>
              </a:lnSpc>
              <a:spcBef>
                <a:spcPts val="0"/>
              </a:spcBef>
              <a:buSzPts val="2400"/>
            </a:pPr>
            <a:r>
              <a:rPr lang="en-US" dirty="0"/>
              <a:t>2.6% - $320,000+</a:t>
            </a:r>
          </a:p>
          <a:p>
            <a:pPr marL="533400" indent="-457200">
              <a:spcBef>
                <a:spcPts val="0"/>
              </a:spcBef>
              <a:buSzPts val="2400"/>
            </a:pPr>
            <a:endParaRPr lang="en-US" dirty="0"/>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6" name="Picture 5">
            <a:extLst>
              <a:ext uri="{FF2B5EF4-FFF2-40B4-BE49-F238E27FC236}">
                <a16:creationId xmlns:a16="http://schemas.microsoft.com/office/drawing/2014/main" id="{8B2284C9-5ADB-0394-DFAD-867945321886}"/>
              </a:ext>
            </a:extLst>
          </p:cNvPr>
          <p:cNvPicPr>
            <a:picLocks noChangeAspect="1"/>
          </p:cNvPicPr>
          <p:nvPr/>
        </p:nvPicPr>
        <p:blipFill>
          <a:blip r:embed="rId3"/>
          <a:stretch>
            <a:fillRect/>
          </a:stretch>
        </p:blipFill>
        <p:spPr>
          <a:xfrm>
            <a:off x="7055795" y="1959801"/>
            <a:ext cx="4269343" cy="3964816"/>
          </a:xfrm>
          <a:prstGeom prst="rect">
            <a:avLst/>
          </a:prstGeom>
        </p:spPr>
      </p:pic>
    </p:spTree>
    <p:extLst>
      <p:ext uri="{BB962C8B-B14F-4D97-AF65-F5344CB8AC3E}">
        <p14:creationId xmlns:p14="http://schemas.microsoft.com/office/powerpoint/2010/main" val="256677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0292169" cy="1325563"/>
          </a:xfrm>
        </p:spPr>
        <p:txBody>
          <a:bodyPr/>
          <a:lstStyle/>
          <a:p>
            <a:r>
              <a:rPr lang="en-US" dirty="0"/>
              <a:t>Satisfaction with Municipal Services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730964" y="1542701"/>
            <a:ext cx="10511405" cy="4531851"/>
          </a:xfrm>
        </p:spPr>
        <p:txBody>
          <a:bodyPr>
            <a:normAutofit/>
          </a:bodyPr>
          <a:lstStyle/>
          <a:p>
            <a:pPr marL="76200" indent="0">
              <a:spcBef>
                <a:spcPts val="0"/>
              </a:spcBef>
              <a:buSzPts val="2400"/>
              <a:buNone/>
            </a:pPr>
            <a:r>
              <a:rPr lang="en-US" sz="3200" b="1" dirty="0"/>
              <a:t>Q: How important do you think the following services and programs are to the community? </a:t>
            </a:r>
          </a:p>
          <a:p>
            <a:pPr marL="76200" indent="0">
              <a:spcBef>
                <a:spcPts val="0"/>
              </a:spcBef>
              <a:buSzPts val="2400"/>
              <a:buNone/>
            </a:pPr>
            <a:endParaRPr lang="en-US" sz="3200" b="1" dirty="0"/>
          </a:p>
          <a:p>
            <a:pPr marL="533400" indent="-457200">
              <a:spcBef>
                <a:spcPts val="0"/>
              </a:spcBef>
              <a:buSzPts val="2400"/>
            </a:pPr>
            <a:endParaRPr lang="en-US" dirty="0"/>
          </a:p>
          <a:p>
            <a:pPr marL="533400" indent="-457200">
              <a:spcBef>
                <a:spcPts val="0"/>
              </a:spcBef>
              <a:buSzPts val="2400"/>
            </a:pPr>
            <a:endParaRPr lang="en-US" dirty="0"/>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7" name="Picture 6">
            <a:extLst>
              <a:ext uri="{FF2B5EF4-FFF2-40B4-BE49-F238E27FC236}">
                <a16:creationId xmlns:a16="http://schemas.microsoft.com/office/drawing/2014/main" id="{6BF880F0-EB1D-2BE0-0AEB-D49F42837A5B}"/>
              </a:ext>
            </a:extLst>
          </p:cNvPr>
          <p:cNvPicPr>
            <a:picLocks noChangeAspect="1"/>
          </p:cNvPicPr>
          <p:nvPr/>
        </p:nvPicPr>
        <p:blipFill>
          <a:blip r:embed="rId3"/>
          <a:stretch>
            <a:fillRect/>
          </a:stretch>
        </p:blipFill>
        <p:spPr>
          <a:xfrm rot="5400000">
            <a:off x="5161007" y="-208696"/>
            <a:ext cx="3416360" cy="8800051"/>
          </a:xfrm>
          <a:prstGeom prst="rect">
            <a:avLst/>
          </a:prstGeom>
        </p:spPr>
      </p:pic>
      <p:pic>
        <p:nvPicPr>
          <p:cNvPr id="9" name="Picture 8">
            <a:extLst>
              <a:ext uri="{FF2B5EF4-FFF2-40B4-BE49-F238E27FC236}">
                <a16:creationId xmlns:a16="http://schemas.microsoft.com/office/drawing/2014/main" id="{01248F81-C221-E712-3C1F-9E7750CCC062}"/>
              </a:ext>
            </a:extLst>
          </p:cNvPr>
          <p:cNvPicPr>
            <a:picLocks noChangeAspect="1"/>
          </p:cNvPicPr>
          <p:nvPr/>
        </p:nvPicPr>
        <p:blipFill>
          <a:blip r:embed="rId4"/>
          <a:stretch>
            <a:fillRect/>
          </a:stretch>
        </p:blipFill>
        <p:spPr>
          <a:xfrm>
            <a:off x="855676" y="4073161"/>
            <a:ext cx="1390650" cy="1647825"/>
          </a:xfrm>
          <a:prstGeom prst="rect">
            <a:avLst/>
          </a:prstGeom>
        </p:spPr>
      </p:pic>
    </p:spTree>
    <p:extLst>
      <p:ext uri="{BB962C8B-B14F-4D97-AF65-F5344CB8AC3E}">
        <p14:creationId xmlns:p14="http://schemas.microsoft.com/office/powerpoint/2010/main" val="14912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5" y="356579"/>
            <a:ext cx="10032110" cy="1325563"/>
          </a:xfrm>
        </p:spPr>
        <p:txBody>
          <a:bodyPr/>
          <a:lstStyle/>
          <a:p>
            <a:r>
              <a:rPr lang="en-US" dirty="0"/>
              <a:t>Satisfaction with Municipal Services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730965" y="1526796"/>
            <a:ext cx="10721131" cy="4531851"/>
          </a:xfrm>
        </p:spPr>
        <p:txBody>
          <a:bodyPr>
            <a:normAutofit fontScale="92500" lnSpcReduction="10000"/>
          </a:bodyPr>
          <a:lstStyle/>
          <a:p>
            <a:pPr marL="76200" indent="0">
              <a:spcBef>
                <a:spcPts val="0"/>
              </a:spcBef>
              <a:buSzPts val="2400"/>
              <a:buNone/>
            </a:pPr>
            <a:r>
              <a:rPr lang="en-US" sz="3200" b="1" dirty="0"/>
              <a:t>Q: How important do you think the following services and programs are to the community? </a:t>
            </a:r>
          </a:p>
          <a:p>
            <a:pPr marL="76200" indent="0">
              <a:spcBef>
                <a:spcPts val="0"/>
              </a:spcBef>
              <a:buSzPts val="2400"/>
              <a:buNone/>
            </a:pPr>
            <a:endParaRPr lang="en-US" sz="3200" b="1" dirty="0"/>
          </a:p>
          <a:p>
            <a:pPr marL="76200" indent="0">
              <a:spcBef>
                <a:spcPts val="0"/>
              </a:spcBef>
              <a:buSzPts val="2400"/>
              <a:buNone/>
            </a:pPr>
            <a:r>
              <a:rPr lang="en-US" sz="3200" b="1" dirty="0"/>
              <a:t>Leading Services:</a:t>
            </a:r>
          </a:p>
          <a:p>
            <a:pPr marL="533400" indent="-457200">
              <a:lnSpc>
                <a:spcPct val="110000"/>
              </a:lnSpc>
              <a:spcBef>
                <a:spcPts val="0"/>
              </a:spcBef>
              <a:buSzPts val="2400"/>
            </a:pPr>
            <a:r>
              <a:rPr lang="en-US" dirty="0"/>
              <a:t>Emergency Services and Preparedness </a:t>
            </a:r>
          </a:p>
          <a:p>
            <a:pPr marL="533400" indent="-457200">
              <a:lnSpc>
                <a:spcPct val="110000"/>
              </a:lnSpc>
              <a:spcBef>
                <a:spcPts val="0"/>
              </a:spcBef>
              <a:buSzPts val="2400"/>
            </a:pPr>
            <a:r>
              <a:rPr lang="en-US" dirty="0"/>
              <a:t>Winter Road Maintenance </a:t>
            </a:r>
          </a:p>
          <a:p>
            <a:pPr marL="533400" indent="-457200">
              <a:lnSpc>
                <a:spcPct val="110000"/>
              </a:lnSpc>
              <a:spcBef>
                <a:spcPts val="0"/>
              </a:spcBef>
              <a:buSzPts val="2400"/>
            </a:pPr>
            <a:r>
              <a:rPr lang="en-US" dirty="0"/>
              <a:t>Environmental Services &amp; Sanitary Collection System</a:t>
            </a:r>
          </a:p>
          <a:p>
            <a:pPr marL="533400" indent="-457200">
              <a:lnSpc>
                <a:spcPct val="110000"/>
              </a:lnSpc>
              <a:spcBef>
                <a:spcPts val="0"/>
              </a:spcBef>
              <a:buSzPts val="2400"/>
            </a:pPr>
            <a:r>
              <a:rPr lang="en-US" dirty="0"/>
              <a:t>Planning – Residential, Commercial and Industrial</a:t>
            </a:r>
          </a:p>
          <a:p>
            <a:pPr marL="533400" indent="-457200">
              <a:lnSpc>
                <a:spcPct val="110000"/>
              </a:lnSpc>
              <a:spcBef>
                <a:spcPts val="0"/>
              </a:spcBef>
              <a:buSzPts val="2400"/>
            </a:pPr>
            <a:r>
              <a:rPr lang="en-US" dirty="0"/>
              <a:t>Planning – Environmental &amp; Sustainability </a:t>
            </a:r>
          </a:p>
          <a:p>
            <a:pPr marL="533400" indent="-457200">
              <a:lnSpc>
                <a:spcPct val="110000"/>
              </a:lnSpc>
              <a:spcBef>
                <a:spcPts val="0"/>
              </a:spcBef>
              <a:buSzPts val="2400"/>
            </a:pPr>
            <a:r>
              <a:rPr lang="en-US" dirty="0"/>
              <a:t>Parks Maintenance </a:t>
            </a:r>
          </a:p>
          <a:p>
            <a:pPr marL="533400" indent="-457200">
              <a:lnSpc>
                <a:spcPct val="110000"/>
              </a:lnSpc>
              <a:spcBef>
                <a:spcPts val="0"/>
              </a:spcBef>
              <a:buSzPts val="2400"/>
            </a:pPr>
            <a:r>
              <a:rPr lang="en-US" dirty="0"/>
              <a:t>Library Services</a:t>
            </a:r>
          </a:p>
          <a:p>
            <a:pPr marL="533400" indent="-457200">
              <a:spcBef>
                <a:spcPts val="0"/>
              </a:spcBef>
              <a:buSzPts val="2400"/>
            </a:pPr>
            <a:endParaRPr lang="en-US" dirty="0"/>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spTree>
    <p:extLst>
      <p:ext uri="{BB962C8B-B14F-4D97-AF65-F5344CB8AC3E}">
        <p14:creationId xmlns:p14="http://schemas.microsoft.com/office/powerpoint/2010/main" val="275463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64" y="356579"/>
            <a:ext cx="10560617" cy="1325563"/>
          </a:xfrm>
        </p:spPr>
        <p:txBody>
          <a:bodyPr/>
          <a:lstStyle/>
          <a:p>
            <a:r>
              <a:rPr lang="en-US" dirty="0"/>
              <a:t>Satisfaction with Municipal Services </a:t>
            </a:r>
            <a:endParaRPr lang="en-CA" dirty="0"/>
          </a:p>
        </p:txBody>
      </p:sp>
      <p:sp>
        <p:nvSpPr>
          <p:cNvPr id="4" name="Content Placeholder 3">
            <a:extLst>
              <a:ext uri="{FF2B5EF4-FFF2-40B4-BE49-F238E27FC236}">
                <a16:creationId xmlns:a16="http://schemas.microsoft.com/office/drawing/2014/main" id="{B4E691D0-1EA4-4A15-94D8-9D67717AB4E7}"/>
              </a:ext>
            </a:extLst>
          </p:cNvPr>
          <p:cNvSpPr>
            <a:spLocks noGrp="1"/>
          </p:cNvSpPr>
          <p:nvPr>
            <p:ph idx="1"/>
          </p:nvPr>
        </p:nvSpPr>
        <p:spPr>
          <a:xfrm>
            <a:off x="838899" y="1501629"/>
            <a:ext cx="5897934" cy="4531851"/>
          </a:xfrm>
        </p:spPr>
        <p:txBody>
          <a:bodyPr>
            <a:normAutofit/>
          </a:bodyPr>
          <a:lstStyle/>
          <a:p>
            <a:pPr marL="76200" indent="0">
              <a:spcBef>
                <a:spcPts val="0"/>
              </a:spcBef>
              <a:buSzPts val="2400"/>
              <a:buNone/>
            </a:pPr>
            <a:r>
              <a:rPr lang="en-US" sz="3200" b="1" dirty="0"/>
              <a:t>Q: Based on the programs and services provided by the Town of Cobourg, how satisfied are you with the overall value you receive for your tax dollars?</a:t>
            </a:r>
            <a:endParaRPr lang="en-US" dirty="0"/>
          </a:p>
          <a:p>
            <a:pPr marL="533400" indent="-457200">
              <a:spcBef>
                <a:spcPts val="0"/>
              </a:spcBef>
              <a:buSzPts val="2400"/>
            </a:pPr>
            <a:endParaRPr lang="en-US" dirty="0"/>
          </a:p>
          <a:p>
            <a:pPr marL="533400" indent="-457200">
              <a:spcBef>
                <a:spcPts val="0"/>
              </a:spcBef>
              <a:buSzPts val="2400"/>
            </a:pPr>
            <a:endParaRPr lang="en-US" sz="3200" b="1" dirty="0"/>
          </a:p>
        </p:txBody>
      </p:sp>
      <p:sp>
        <p:nvSpPr>
          <p:cNvPr id="5" name="TextBox 4">
            <a:extLst>
              <a:ext uri="{FF2B5EF4-FFF2-40B4-BE49-F238E27FC236}">
                <a16:creationId xmlns:a16="http://schemas.microsoft.com/office/drawing/2014/main" id="{16315D1B-FACF-434B-BE74-DDAFF4E42CEA}"/>
              </a:ext>
            </a:extLst>
          </p:cNvPr>
          <p:cNvSpPr txBox="1"/>
          <p:nvPr/>
        </p:nvSpPr>
        <p:spPr>
          <a:xfrm>
            <a:off x="1484852" y="6249594"/>
            <a:ext cx="6895750" cy="276633"/>
          </a:xfrm>
          <a:prstGeom prst="rect">
            <a:avLst/>
          </a:prstGeom>
        </p:spPr>
        <p:txBody>
          <a:bodyPr vert="horz" wrap="square" lIns="91440" tIns="45720" rIns="91440" bIns="45720" rtlCol="0">
            <a:noAutofit/>
          </a:bodyPr>
          <a:lstStyle/>
          <a:p>
            <a:pPr algn="l"/>
            <a:r>
              <a:rPr lang="en-US" sz="1600" b="1" dirty="0">
                <a:solidFill>
                  <a:schemeClr val="bg1"/>
                </a:solidFill>
                <a:latin typeface="Myriad Pro" panose="020B0503030403020204"/>
              </a:rPr>
              <a:t>2</a:t>
            </a:r>
            <a:r>
              <a:rPr lang="en-CA" sz="1600" b="1" dirty="0">
                <a:solidFill>
                  <a:schemeClr val="bg1"/>
                </a:solidFill>
                <a:latin typeface="Myriad Pro" panose="020B0503030403020204"/>
              </a:rPr>
              <a:t>024 Budget Community Engagement Results</a:t>
            </a:r>
          </a:p>
        </p:txBody>
      </p:sp>
      <p:pic>
        <p:nvPicPr>
          <p:cNvPr id="6" name="Picture 5">
            <a:extLst>
              <a:ext uri="{FF2B5EF4-FFF2-40B4-BE49-F238E27FC236}">
                <a16:creationId xmlns:a16="http://schemas.microsoft.com/office/drawing/2014/main" id="{9E9F0DF2-7EB4-FC76-48CA-99AA4F24159F}"/>
              </a:ext>
            </a:extLst>
          </p:cNvPr>
          <p:cNvPicPr>
            <a:picLocks noChangeAspect="1"/>
          </p:cNvPicPr>
          <p:nvPr/>
        </p:nvPicPr>
        <p:blipFill>
          <a:blip r:embed="rId3"/>
          <a:stretch>
            <a:fillRect/>
          </a:stretch>
        </p:blipFill>
        <p:spPr>
          <a:xfrm>
            <a:off x="6786694" y="1501629"/>
            <a:ext cx="5053303" cy="4285201"/>
          </a:xfrm>
          <a:prstGeom prst="rect">
            <a:avLst/>
          </a:prstGeom>
        </p:spPr>
      </p:pic>
      <p:pic>
        <p:nvPicPr>
          <p:cNvPr id="8" name="Picture 7">
            <a:extLst>
              <a:ext uri="{FF2B5EF4-FFF2-40B4-BE49-F238E27FC236}">
                <a16:creationId xmlns:a16="http://schemas.microsoft.com/office/drawing/2014/main" id="{1C654089-2440-0F54-6F9D-27046FBAF828}"/>
              </a:ext>
            </a:extLst>
          </p:cNvPr>
          <p:cNvPicPr>
            <a:picLocks noChangeAspect="1"/>
          </p:cNvPicPr>
          <p:nvPr/>
        </p:nvPicPr>
        <p:blipFill>
          <a:blip r:embed="rId4"/>
          <a:stretch>
            <a:fillRect/>
          </a:stretch>
        </p:blipFill>
        <p:spPr>
          <a:xfrm>
            <a:off x="1583808" y="4906420"/>
            <a:ext cx="5153025" cy="752475"/>
          </a:xfrm>
          <a:prstGeom prst="rect">
            <a:avLst/>
          </a:prstGeom>
        </p:spPr>
      </p:pic>
    </p:spTree>
    <p:extLst>
      <p:ext uri="{BB962C8B-B14F-4D97-AF65-F5344CB8AC3E}">
        <p14:creationId xmlns:p14="http://schemas.microsoft.com/office/powerpoint/2010/main" val="374465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10585</TotalTime>
  <Words>836</Words>
  <Application>Microsoft Office PowerPoint</Application>
  <PresentationFormat>Widescreen</PresentationFormat>
  <Paragraphs>113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vt:lpstr>
      <vt:lpstr>Myriad Pro</vt:lpstr>
      <vt:lpstr>Office Theme</vt:lpstr>
      <vt:lpstr>2024 Budget Community Engagement Results</vt:lpstr>
      <vt:lpstr>By the Numbers</vt:lpstr>
      <vt:lpstr>Demographics</vt:lpstr>
      <vt:lpstr>Demographics</vt:lpstr>
      <vt:lpstr>Demographics</vt:lpstr>
      <vt:lpstr>Demographics</vt:lpstr>
      <vt:lpstr>Satisfaction with Municipal Services </vt:lpstr>
      <vt:lpstr>Satisfaction with Municipal Services </vt:lpstr>
      <vt:lpstr>Satisfaction with Municipal Services </vt:lpstr>
      <vt:lpstr>Satisfaction with Municipal Services </vt:lpstr>
      <vt:lpstr>Satisfaction with Municipal Services </vt:lpstr>
      <vt:lpstr>Key Budget Items – Transit </vt:lpstr>
      <vt:lpstr>Key Budget Items – Centennial Pool </vt:lpstr>
      <vt:lpstr>Key Budget Items – Centennial Pool </vt:lpstr>
      <vt:lpstr>Key Budget Items – Asset Management</vt:lpstr>
      <vt:lpstr>Comments and Submissions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Maddie Forestell</dc:creator>
  <cp:lastModifiedBy>Kara Euale</cp:lastModifiedBy>
  <cp:revision>233</cp:revision>
  <dcterms:created xsi:type="dcterms:W3CDTF">2021-09-10T17:21:51Z</dcterms:created>
  <dcterms:modified xsi:type="dcterms:W3CDTF">2024-01-08T21:05:13Z</dcterms:modified>
</cp:coreProperties>
</file>